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</p:sldMasterIdLst>
  <p:notesMasterIdLst>
    <p:notesMasterId r:id="rId36"/>
  </p:notesMasterIdLst>
  <p:handoutMasterIdLst>
    <p:handoutMasterId r:id="rId37"/>
  </p:handoutMasterIdLst>
  <p:sldIdLst>
    <p:sldId id="262" r:id="rId2"/>
    <p:sldId id="578" r:id="rId3"/>
    <p:sldId id="548" r:id="rId4"/>
    <p:sldId id="572" r:id="rId5"/>
    <p:sldId id="569" r:id="rId6"/>
    <p:sldId id="570" r:id="rId7"/>
    <p:sldId id="577" r:id="rId8"/>
    <p:sldId id="573" r:id="rId9"/>
    <p:sldId id="576" r:id="rId10"/>
    <p:sldId id="591" r:id="rId11"/>
    <p:sldId id="593" r:id="rId12"/>
    <p:sldId id="550" r:id="rId13"/>
    <p:sldId id="551" r:id="rId14"/>
    <p:sldId id="554" r:id="rId15"/>
    <p:sldId id="555" r:id="rId16"/>
    <p:sldId id="574" r:id="rId17"/>
    <p:sldId id="558" r:id="rId18"/>
    <p:sldId id="559" r:id="rId19"/>
    <p:sldId id="557" r:id="rId20"/>
    <p:sldId id="560" r:id="rId21"/>
    <p:sldId id="568" r:id="rId22"/>
    <p:sldId id="563" r:id="rId23"/>
    <p:sldId id="564" r:id="rId24"/>
    <p:sldId id="567" r:id="rId25"/>
    <p:sldId id="565" r:id="rId26"/>
    <p:sldId id="566" r:id="rId27"/>
    <p:sldId id="579" r:id="rId28"/>
    <p:sldId id="585" r:id="rId29"/>
    <p:sldId id="587" r:id="rId30"/>
    <p:sldId id="586" r:id="rId31"/>
    <p:sldId id="588" r:id="rId32"/>
    <p:sldId id="589" r:id="rId33"/>
    <p:sldId id="590" r:id="rId34"/>
    <p:sldId id="318" r:id="rId35"/>
  </p:sldIdLst>
  <p:sldSz cx="12192000" cy="6858000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表紙・目次" id="{35DD3A7B-A3B5-49A5-9CD2-FA74D1CAA38D}">
          <p14:sldIdLst>
            <p14:sldId id="262"/>
          </p14:sldIdLst>
        </p14:section>
        <p14:section name="目次" id="{03367FA3-99D9-46B9-A54C-16CDD206A117}">
          <p14:sldIdLst>
            <p14:sldId id="578"/>
          </p14:sldIdLst>
        </p14:section>
        <p14:section name="施策概要" id="{6F2BFE4D-A4A7-47BB-8841-B26957F4E771}">
          <p14:sldIdLst>
            <p14:sldId id="548"/>
            <p14:sldId id="572"/>
            <p14:sldId id="569"/>
            <p14:sldId id="570"/>
            <p14:sldId id="577"/>
            <p14:sldId id="573"/>
            <p14:sldId id="576"/>
          </p14:sldIdLst>
        </p14:section>
        <p14:section name="CSテンプレート実行例" id="{8DF5ABB5-FF6D-452B-8885-B7E51E8F9424}">
          <p14:sldIdLst>
            <p14:sldId id="591"/>
            <p14:sldId id="593"/>
          </p14:sldIdLst>
        </p14:section>
        <p14:section name="手順①(パラメータの編集)" id="{48A59D63-518A-4468-A7D3-0B3F00C8E584}">
          <p14:sldIdLst>
            <p14:sldId id="550"/>
            <p14:sldId id="551"/>
            <p14:sldId id="554"/>
            <p14:sldId id="555"/>
          </p14:sldIdLst>
        </p14:section>
        <p14:section name="手順②Stack作成の実行" id="{4FF0ABD8-9EF5-4836-B0D6-DFA9310EEF6F}">
          <p14:sldIdLst>
            <p14:sldId id="574"/>
            <p14:sldId id="558"/>
            <p14:sldId id="559"/>
            <p14:sldId id="557"/>
            <p14:sldId id="560"/>
            <p14:sldId id="568"/>
          </p14:sldIdLst>
        </p14:section>
        <p14:section name="参考A" id="{2231D0B6-F90F-47B8-B83A-1C494B4F2666}">
          <p14:sldIdLst>
            <p14:sldId id="563"/>
            <p14:sldId id="564"/>
            <p14:sldId id="567"/>
            <p14:sldId id="565"/>
            <p14:sldId id="566"/>
          </p14:sldIdLst>
        </p14:section>
        <p14:section name="付録" id="{416F03F4-2CA9-47C1-B1A8-D4283DE122B4}">
          <p14:sldIdLst>
            <p14:sldId id="579"/>
            <p14:sldId id="585"/>
            <p14:sldId id="587"/>
            <p14:sldId id="586"/>
            <p14:sldId id="588"/>
            <p14:sldId id="589"/>
            <p14:sldId id="590"/>
          </p14:sldIdLst>
        </p14:section>
        <p14:section name="ロゴ" id="{A8A060BF-92DF-4F47-AFEF-F5FA058AAEFB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  <p15:guide id="3" orient="horz" pos="406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51" userDrawn="1">
          <p15:clr>
            <a:srgbClr val="A4A3A4"/>
          </p15:clr>
        </p15:guide>
        <p15:guide id="6" pos="7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62"/>
    <a:srgbClr val="00325F"/>
    <a:srgbClr val="153C6F"/>
    <a:srgbClr val="1E4474"/>
    <a:srgbClr val="D7E6F9"/>
    <a:srgbClr val="96BCEE"/>
    <a:srgbClr val="123A6D"/>
    <a:srgbClr val="F58536"/>
    <a:srgbClr val="FFFFCC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6" autoAdjust="0"/>
    <p:restoredTop sz="95320" autoAdjust="0"/>
  </p:normalViewPr>
  <p:slideViewPr>
    <p:cSldViewPr>
      <p:cViewPr varScale="1">
        <p:scale>
          <a:sx n="91" d="100"/>
          <a:sy n="91" d="100"/>
        </p:scale>
        <p:origin x="600" y="66"/>
      </p:cViewPr>
      <p:guideLst>
        <p:guide orient="horz" pos="527"/>
        <p:guide orient="horz" pos="73"/>
        <p:guide orient="horz" pos="4064"/>
        <p:guide pos="3840"/>
        <p:guide pos="151"/>
        <p:guide pos="7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2020/8/21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2020/8/21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431800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4084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53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538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74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66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386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960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328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0275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807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8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9963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72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859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62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1651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099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29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724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117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973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886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3105369"/>
            <a:ext cx="11712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49031" y="260560"/>
            <a:ext cx="8496000" cy="3600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352" y="6021360"/>
            <a:ext cx="8736969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31380" y="430930"/>
            <a:ext cx="9792000" cy="405683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31380" y="1116000"/>
            <a:ext cx="9792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1779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7716" y="836613"/>
            <a:ext cx="11713635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5" y="1413188"/>
            <a:ext cx="11713633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9184" y="836613"/>
            <a:ext cx="11712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7883" y="1737188"/>
            <a:ext cx="11713301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4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6288817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184" y="3045073"/>
            <a:ext cx="11712000" cy="467239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184" y="4365130"/>
            <a:ext cx="9601200" cy="1269578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1361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239184" y="108000"/>
            <a:ext cx="11713633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239183" y="836614"/>
            <a:ext cx="11713635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11088693" y="6606080"/>
            <a:ext cx="912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58146" y="6599089"/>
            <a:ext cx="2193335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  <a:endParaRPr kumimoji="1" lang="en-US" altLang="ja-JP" sz="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2" r:id="rId8"/>
    <p:sldLayoutId id="2147483703" r:id="rId9"/>
    <p:sldLayoutId id="2147483704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0000" y="2893566"/>
            <a:ext cx="11712000" cy="1698345"/>
          </a:xfrm>
        </p:spPr>
        <p:txBody>
          <a:bodyPr/>
          <a:lstStyle/>
          <a:p>
            <a:r>
              <a:rPr lang="en-US" altLang="ja-JP" sz="5400" b="1" dirty="0" smtClean="0"/>
              <a:t>CloudSystem</a:t>
            </a:r>
            <a:r>
              <a:rPr lang="ja-JP" altLang="en-US" sz="5400" b="1" dirty="0" smtClean="0"/>
              <a:t>テンプレート</a:t>
            </a:r>
            <a:r>
              <a:rPr lang="en-US" altLang="ja-JP" sz="5400" b="1" dirty="0" smtClean="0"/>
              <a:t/>
            </a:r>
            <a:br>
              <a:rPr lang="en-US" altLang="ja-JP" sz="5400" b="1" dirty="0" smtClean="0"/>
            </a:br>
            <a:r>
              <a:rPr lang="ja-JP" altLang="en-US" sz="5400" b="1" dirty="0" smtClean="0"/>
              <a:t>連携施策</a:t>
            </a:r>
            <a:endParaRPr lang="ja-JP" altLang="en-US" sz="5400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239352" y="6021360"/>
            <a:ext cx="8736969" cy="772006"/>
          </a:xfrm>
        </p:spPr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1.0</a:t>
            </a:r>
            <a:r>
              <a:rPr lang="ja-JP" altLang="en-US" dirty="0" smtClean="0"/>
              <a:t>版</a:t>
            </a:r>
            <a:r>
              <a:rPr lang="en-US" altLang="ja-JP" dirty="0" smtClean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ITA</a:t>
            </a:r>
            <a:r>
              <a:rPr lang="ja-JP" altLang="en-US" dirty="0" smtClean="0"/>
              <a:t>バージョン</a:t>
            </a:r>
            <a:r>
              <a:rPr lang="en-US" altLang="ja-JP" dirty="0" smtClean="0"/>
              <a:t>1.5.0</a:t>
            </a:r>
            <a:r>
              <a:rPr lang="ja-JP" altLang="en-US" dirty="0" smtClean="0"/>
              <a:t>版</a:t>
            </a:r>
            <a:r>
              <a:rPr lang="en-US" altLang="ja-JP" dirty="0" smtClean="0"/>
              <a:t>)</a:t>
            </a:r>
            <a:endParaRPr lang="en-US" altLang="ja-JP" dirty="0" smtClean="0"/>
          </a:p>
          <a:p>
            <a:r>
              <a:rPr lang="en-US" altLang="ja-JP" dirty="0" err="1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環境の準備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39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>】</a:t>
            </a:r>
            <a:r>
              <a:rPr lang="ja-JP" altLang="en-US" dirty="0" smtClean="0"/>
              <a:t>環境の</a:t>
            </a:r>
            <a:r>
              <a:rPr lang="ja-JP" altLang="en-US" dirty="0" smtClean="0"/>
              <a:t>準備</a:t>
            </a:r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451293" y="1844780"/>
            <a:ext cx="11405508" cy="4680650"/>
            <a:chOff x="193627" y="1095075"/>
            <a:chExt cx="11875810" cy="5214325"/>
          </a:xfrm>
        </p:grpSpPr>
        <p:sp>
          <p:nvSpPr>
            <p:cNvPr id="9" name="正方形/長方形 8"/>
            <p:cNvSpPr/>
            <p:nvPr/>
          </p:nvSpPr>
          <p:spPr bwMode="auto">
            <a:xfrm>
              <a:off x="239352" y="1269450"/>
              <a:ext cx="9442140" cy="5039950"/>
            </a:xfrm>
            <a:prstGeom prst="rect">
              <a:avLst/>
            </a:prstGeom>
            <a:solidFill>
              <a:srgbClr val="153C6F">
                <a:alpha val="10000"/>
              </a:srgbClr>
            </a:solidFill>
            <a:ln w="38100">
              <a:solidFill>
                <a:srgbClr val="002B62"/>
              </a:solidFill>
              <a:prstDash val="sysDot"/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ja-JP" sz="2000" b="1" dirty="0" smtClean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正方形/長方形 6"/>
            <p:cNvSpPr/>
            <p:nvPr/>
          </p:nvSpPr>
          <p:spPr bwMode="auto">
            <a:xfrm>
              <a:off x="2675526" y="4797940"/>
              <a:ext cx="6840949" cy="126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グループ化 13"/>
            <p:cNvGrpSpPr/>
            <p:nvPr/>
          </p:nvGrpSpPr>
          <p:grpSpPr>
            <a:xfrm>
              <a:off x="4435392" y="4880405"/>
              <a:ext cx="3321217" cy="1141705"/>
              <a:chOff x="3321478" y="4725180"/>
              <a:chExt cx="3321217" cy="1141705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847" b="24957"/>
              <a:stretch/>
            </p:blipFill>
            <p:spPr>
              <a:xfrm>
                <a:off x="3321478" y="4725180"/>
                <a:ext cx="3321217" cy="900000"/>
              </a:xfrm>
              <a:prstGeom prst="rect">
                <a:avLst/>
              </a:prstGeom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3853412" y="5528331"/>
                <a:ext cx="2257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(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7.x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 or 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8.x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153C6F"/>
                  </a:solidFill>
                </a:endParaRPr>
              </a:p>
            </p:txBody>
          </p:sp>
        </p:grpSp>
        <p:sp>
          <p:nvSpPr>
            <p:cNvPr id="16" name="フローチャート: 直接アクセス記憶 15"/>
            <p:cNvSpPr/>
            <p:nvPr/>
          </p:nvSpPr>
          <p:spPr bwMode="auto">
            <a:xfrm>
              <a:off x="2671711" y="2115087"/>
              <a:ext cx="3240000" cy="965865"/>
            </a:xfrm>
            <a:prstGeom prst="flowChartMagneticDrum">
              <a:avLst/>
            </a:prstGeom>
            <a:solidFill>
              <a:schemeClr val="bg1"/>
            </a:solidFill>
            <a:ln w="38100">
              <a:solidFill>
                <a:srgbClr val="123A6D"/>
              </a:solidFill>
            </a:ln>
            <a:effectLst/>
            <a:extLst/>
          </p:spPr>
          <p:txBody>
            <a:bodyPr rot="0" spcFirstLastPara="0" vertOverflow="overflow" horzOverflow="overflow" vert="horz" wrap="none" lIns="396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CS</a:t>
              </a:r>
              <a:r>
                <a:rPr kumimoji="1" lang="ja-JP" altLang="en-US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テンプレート</a:t>
              </a:r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/>
              </a:r>
              <a:b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</a:br>
              <a:r>
                <a:rPr kumimoji="1" lang="en-US" altLang="ja-JP" sz="2000" b="1" dirty="0" err="1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IaC</a:t>
              </a:r>
              <a:r>
                <a:rPr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/Parameter</a:t>
              </a:r>
              <a:endParaRPr kumimoji="1" lang="ja-JP" altLang="en-US" sz="2000" b="1" dirty="0" smtClean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671711" y="3291964"/>
              <a:ext cx="3240000" cy="1260000"/>
              <a:chOff x="451319" y="3295635"/>
              <a:chExt cx="3240000" cy="1260000"/>
            </a:xfrm>
            <a:solidFill>
              <a:schemeClr val="bg1"/>
            </a:solidFill>
          </p:grpSpPr>
          <p:sp>
            <p:nvSpPr>
              <p:cNvPr id="17" name="正方形/長方形 16"/>
              <p:cNvSpPr/>
              <p:nvPr/>
            </p:nvSpPr>
            <p:spPr bwMode="auto">
              <a:xfrm>
                <a:off x="451319" y="3295635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148" y="3576691"/>
                <a:ext cx="2984785" cy="674166"/>
              </a:xfrm>
              <a:prstGeom prst="rect">
                <a:avLst/>
              </a:prstGeom>
              <a:grpFill/>
            </p:spPr>
          </p:pic>
        </p:grpSp>
        <p:grpSp>
          <p:nvGrpSpPr>
            <p:cNvPr id="20" name="グループ化 19"/>
            <p:cNvGrpSpPr/>
            <p:nvPr/>
          </p:nvGrpSpPr>
          <p:grpSpPr>
            <a:xfrm>
              <a:off x="6276475" y="3291964"/>
              <a:ext cx="3240000" cy="1260000"/>
              <a:chOff x="3581556" y="3110054"/>
              <a:chExt cx="3240000" cy="1260000"/>
            </a:xfrm>
            <a:solidFill>
              <a:schemeClr val="bg1"/>
            </a:solidFill>
          </p:grpSpPr>
          <p:sp>
            <p:nvSpPr>
              <p:cNvPr id="18" name="正方形/長方形 17"/>
              <p:cNvSpPr/>
              <p:nvPr/>
            </p:nvSpPr>
            <p:spPr bwMode="auto">
              <a:xfrm>
                <a:off x="3581556" y="3110054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1556" y="3290054"/>
                <a:ext cx="3000000" cy="900000"/>
              </a:xfrm>
              <a:prstGeom prst="rect">
                <a:avLst/>
              </a:prstGeom>
              <a:grpFill/>
            </p:spPr>
          </p:pic>
        </p:grp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630" y="3651964"/>
              <a:ext cx="1436807" cy="540000"/>
            </a:xfrm>
            <a:prstGeom prst="rect">
              <a:avLst/>
            </a:prstGeom>
          </p:spPr>
        </p:pic>
        <p:sp>
          <p:nvSpPr>
            <p:cNvPr id="22" name="下矢印 21"/>
            <p:cNvSpPr/>
            <p:nvPr/>
          </p:nvSpPr>
          <p:spPr bwMode="auto">
            <a:xfrm rot="2700000">
              <a:off x="9267813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9816889" y="2335471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6" name="下矢印 25"/>
            <p:cNvSpPr/>
            <p:nvPr/>
          </p:nvSpPr>
          <p:spPr bwMode="auto">
            <a:xfrm rot="18900000" flipH="1">
              <a:off x="2129330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93627" y="2391255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8" name="下矢印 27"/>
            <p:cNvSpPr/>
            <p:nvPr/>
          </p:nvSpPr>
          <p:spPr bwMode="auto">
            <a:xfrm rot="18900000" flipH="1">
              <a:off x="2131203" y="147086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95500" y="1095075"/>
              <a:ext cx="273632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Web</a:t>
              </a:r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アップロード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cxnSp>
          <p:nvCxnSpPr>
            <p:cNvPr id="31" name="直線コネクタ 30"/>
            <p:cNvCxnSpPr>
              <a:stCxn id="18" idx="3"/>
              <a:endCxn id="5" idx="1"/>
            </p:cNvCxnSpPr>
            <p:nvPr/>
          </p:nvCxnSpPr>
          <p:spPr bwMode="auto">
            <a:xfrm>
              <a:off x="9516475" y="3921964"/>
              <a:ext cx="1116155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" name="雲 3"/>
            <p:cNvSpPr/>
            <p:nvPr/>
          </p:nvSpPr>
          <p:spPr bwMode="auto">
            <a:xfrm>
              <a:off x="9884458" y="3291964"/>
              <a:ext cx="540000" cy="1260000"/>
            </a:xfrm>
            <a:prstGeom prst="cloud">
              <a:avLst/>
            </a:prstGeom>
            <a:solidFill>
              <a:schemeClr val="bg1"/>
            </a:solidFill>
            <a:ln w="38100">
              <a:solidFill>
                <a:srgbClr val="153C6F"/>
              </a:solidFill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cxnSp>
          <p:nvCxnSpPr>
            <p:cNvPr id="35" name="直線コネクタ 34"/>
            <p:cNvCxnSpPr>
              <a:stCxn id="17" idx="3"/>
              <a:endCxn id="18" idx="1"/>
            </p:cNvCxnSpPr>
            <p:nvPr/>
          </p:nvCxnSpPr>
          <p:spPr bwMode="auto">
            <a:xfrm>
              <a:off x="5911711" y="3921964"/>
              <a:ext cx="364764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/>
            <p:cNvCxnSpPr>
              <a:stCxn id="16" idx="2"/>
              <a:endCxn id="17" idx="0"/>
            </p:cNvCxnSpPr>
            <p:nvPr/>
          </p:nvCxnSpPr>
          <p:spPr bwMode="auto">
            <a:xfrm>
              <a:off x="4291711" y="3080952"/>
              <a:ext cx="0" cy="211012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1" name="グループ化 40"/>
            <p:cNvGrpSpPr>
              <a:grpSpLocks noChangeAspect="1"/>
            </p:cNvGrpSpPr>
            <p:nvPr/>
          </p:nvGrpSpPr>
          <p:grpSpPr>
            <a:xfrm>
              <a:off x="556761" y="3262769"/>
              <a:ext cx="1218639" cy="1318391"/>
              <a:chOff x="4766112" y="1593874"/>
              <a:chExt cx="3862142" cy="4178276"/>
            </a:xfrm>
            <a:solidFill>
              <a:schemeClr val="accent6"/>
            </a:solidFill>
          </p:grpSpPr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766112" y="1593874"/>
                <a:ext cx="3862142" cy="3705202"/>
              </a:xfrm>
              <a:custGeom>
                <a:avLst/>
                <a:gdLst/>
                <a:ahLst/>
                <a:cxnLst/>
                <a:rect l="l" t="t" r="r" b="b"/>
                <a:pathLst>
                  <a:path w="3862142" h="3705202">
                    <a:moveTo>
                      <a:pt x="712934" y="933426"/>
                    </a:moveTo>
                    <a:cubicBezTo>
                      <a:pt x="724214" y="955991"/>
                      <a:pt x="731734" y="982316"/>
                      <a:pt x="743013" y="1004881"/>
                    </a:cubicBezTo>
                    <a:cubicBezTo>
                      <a:pt x="754293" y="1027446"/>
                      <a:pt x="765572" y="1050011"/>
                      <a:pt x="780612" y="1068815"/>
                    </a:cubicBezTo>
                    <a:cubicBezTo>
                      <a:pt x="780612" y="1068815"/>
                      <a:pt x="780612" y="1068815"/>
                      <a:pt x="340707" y="1407286"/>
                    </a:cubicBezTo>
                    <a:cubicBezTo>
                      <a:pt x="340707" y="1407286"/>
                      <a:pt x="340707" y="1407286"/>
                      <a:pt x="239191" y="1486263"/>
                    </a:cubicBezTo>
                    <a:cubicBezTo>
                      <a:pt x="239191" y="1486263"/>
                      <a:pt x="239191" y="1486263"/>
                      <a:pt x="453503" y="1542675"/>
                    </a:cubicBezTo>
                    <a:cubicBezTo>
                      <a:pt x="453503" y="1542675"/>
                      <a:pt x="453503" y="1542675"/>
                      <a:pt x="645257" y="1595326"/>
                    </a:cubicBezTo>
                    <a:cubicBezTo>
                      <a:pt x="637737" y="1617891"/>
                      <a:pt x="630217" y="1644216"/>
                      <a:pt x="626457" y="1666781"/>
                    </a:cubicBezTo>
                    <a:cubicBezTo>
                      <a:pt x="622697" y="1689346"/>
                      <a:pt x="618938" y="1708150"/>
                      <a:pt x="618938" y="1726954"/>
                    </a:cubicBezTo>
                    <a:lnTo>
                      <a:pt x="615178" y="1745758"/>
                    </a:lnTo>
                    <a:cubicBezTo>
                      <a:pt x="615178" y="1745758"/>
                      <a:pt x="615178" y="1745758"/>
                      <a:pt x="453503" y="1700628"/>
                    </a:cubicBezTo>
                    <a:cubicBezTo>
                      <a:pt x="453503" y="1700628"/>
                      <a:pt x="453503" y="1700628"/>
                      <a:pt x="453503" y="1862342"/>
                    </a:cubicBezTo>
                    <a:cubicBezTo>
                      <a:pt x="442224" y="1869864"/>
                      <a:pt x="434704" y="1877385"/>
                      <a:pt x="427184" y="1884907"/>
                    </a:cubicBezTo>
                    <a:cubicBezTo>
                      <a:pt x="400865" y="1911232"/>
                      <a:pt x="385826" y="1948840"/>
                      <a:pt x="385826" y="1990209"/>
                    </a:cubicBezTo>
                    <a:cubicBezTo>
                      <a:pt x="385826" y="1990209"/>
                      <a:pt x="385826" y="1990209"/>
                      <a:pt x="385826" y="2949211"/>
                    </a:cubicBezTo>
                    <a:cubicBezTo>
                      <a:pt x="367026" y="2964255"/>
                      <a:pt x="340707" y="2971776"/>
                      <a:pt x="318148" y="2971776"/>
                    </a:cubicBezTo>
                    <a:cubicBezTo>
                      <a:pt x="242951" y="2971776"/>
                      <a:pt x="182793" y="2911604"/>
                      <a:pt x="182793" y="2836388"/>
                    </a:cubicBezTo>
                    <a:cubicBezTo>
                      <a:pt x="182793" y="2836388"/>
                      <a:pt x="182793" y="2836388"/>
                      <a:pt x="182793" y="1625412"/>
                    </a:cubicBezTo>
                    <a:cubicBezTo>
                      <a:pt x="182793" y="1625412"/>
                      <a:pt x="182793" y="1625412"/>
                      <a:pt x="54958" y="1591565"/>
                    </a:cubicBezTo>
                    <a:cubicBezTo>
                      <a:pt x="28639" y="1584043"/>
                      <a:pt x="6079" y="1561479"/>
                      <a:pt x="2319" y="1535153"/>
                    </a:cubicBezTo>
                    <a:cubicBezTo>
                      <a:pt x="-5200" y="1505067"/>
                      <a:pt x="6079" y="1478741"/>
                      <a:pt x="28639" y="1459937"/>
                    </a:cubicBezTo>
                    <a:cubicBezTo>
                      <a:pt x="28639" y="1459937"/>
                      <a:pt x="28639" y="1459937"/>
                      <a:pt x="712934" y="933426"/>
                    </a:cubicBezTo>
                    <a:close/>
                    <a:moveTo>
                      <a:pt x="1456716" y="1148"/>
                    </a:moveTo>
                    <a:cubicBezTo>
                      <a:pt x="1456716" y="1148"/>
                      <a:pt x="1456716" y="1148"/>
                      <a:pt x="2960614" y="271901"/>
                    </a:cubicBezTo>
                    <a:cubicBezTo>
                      <a:pt x="2986932" y="275662"/>
                      <a:pt x="3005731" y="290703"/>
                      <a:pt x="3020770" y="309506"/>
                    </a:cubicBezTo>
                    <a:cubicBezTo>
                      <a:pt x="3035809" y="332069"/>
                      <a:pt x="3039569" y="354631"/>
                      <a:pt x="3035809" y="380955"/>
                    </a:cubicBezTo>
                    <a:cubicBezTo>
                      <a:pt x="3035809" y="380955"/>
                      <a:pt x="3035809" y="380955"/>
                      <a:pt x="2877900" y="1155610"/>
                    </a:cubicBezTo>
                    <a:cubicBezTo>
                      <a:pt x="2877900" y="1155610"/>
                      <a:pt x="2877900" y="1155610"/>
                      <a:pt x="3802797" y="1354914"/>
                    </a:cubicBezTo>
                    <a:cubicBezTo>
                      <a:pt x="3829115" y="1362435"/>
                      <a:pt x="3851673" y="1381237"/>
                      <a:pt x="3859193" y="1407560"/>
                    </a:cubicBezTo>
                    <a:cubicBezTo>
                      <a:pt x="3866712" y="1433884"/>
                      <a:pt x="3859193" y="1460207"/>
                      <a:pt x="3844153" y="1479009"/>
                    </a:cubicBezTo>
                    <a:cubicBezTo>
                      <a:pt x="3844153" y="1479009"/>
                      <a:pt x="3844153" y="1479009"/>
                      <a:pt x="3708803" y="1625667"/>
                    </a:cubicBezTo>
                    <a:cubicBezTo>
                      <a:pt x="3708803" y="1625667"/>
                      <a:pt x="3708803" y="1625667"/>
                      <a:pt x="3708803" y="2719961"/>
                    </a:cubicBezTo>
                    <a:cubicBezTo>
                      <a:pt x="3708803" y="2780129"/>
                      <a:pt x="3659926" y="2832775"/>
                      <a:pt x="3596011" y="2832775"/>
                    </a:cubicBezTo>
                    <a:cubicBezTo>
                      <a:pt x="3535855" y="2832775"/>
                      <a:pt x="3483218" y="2780129"/>
                      <a:pt x="3483218" y="2719961"/>
                    </a:cubicBezTo>
                    <a:cubicBezTo>
                      <a:pt x="3483218" y="2719961"/>
                      <a:pt x="3483218" y="2719961"/>
                      <a:pt x="3483218" y="1873858"/>
                    </a:cubicBezTo>
                    <a:cubicBezTo>
                      <a:pt x="3483218" y="1873858"/>
                      <a:pt x="3483218" y="1873858"/>
                      <a:pt x="3047088" y="2358957"/>
                    </a:cubicBezTo>
                    <a:cubicBezTo>
                      <a:pt x="3032049" y="2373999"/>
                      <a:pt x="3013250" y="2381520"/>
                      <a:pt x="2990692" y="2381520"/>
                    </a:cubicBezTo>
                    <a:cubicBezTo>
                      <a:pt x="2983172" y="2381520"/>
                      <a:pt x="2979413" y="2381520"/>
                      <a:pt x="2971893" y="2381520"/>
                    </a:cubicBezTo>
                    <a:cubicBezTo>
                      <a:pt x="2971893" y="2381520"/>
                      <a:pt x="2971893" y="2381520"/>
                      <a:pt x="2813984" y="2336394"/>
                    </a:cubicBezTo>
                    <a:cubicBezTo>
                      <a:pt x="2813984" y="2336394"/>
                      <a:pt x="2813984" y="2336394"/>
                      <a:pt x="2813984" y="3569825"/>
                    </a:cubicBezTo>
                    <a:cubicBezTo>
                      <a:pt x="2813984" y="3645035"/>
                      <a:pt x="2753828" y="3705202"/>
                      <a:pt x="2678633" y="3705202"/>
                    </a:cubicBezTo>
                    <a:cubicBezTo>
                      <a:pt x="2603438" y="3705202"/>
                      <a:pt x="2543282" y="3645035"/>
                      <a:pt x="2543282" y="3569825"/>
                    </a:cubicBezTo>
                    <a:cubicBezTo>
                      <a:pt x="2543282" y="3569825"/>
                      <a:pt x="2543282" y="3569825"/>
                      <a:pt x="2543282" y="2276227"/>
                    </a:cubicBezTo>
                    <a:cubicBezTo>
                      <a:pt x="2543282" y="2272466"/>
                      <a:pt x="2543282" y="2268706"/>
                      <a:pt x="2543282" y="2264946"/>
                    </a:cubicBezTo>
                    <a:cubicBezTo>
                      <a:pt x="2543282" y="2264946"/>
                      <a:pt x="2543282" y="2264946"/>
                      <a:pt x="2189866" y="2170934"/>
                    </a:cubicBezTo>
                    <a:cubicBezTo>
                      <a:pt x="2189866" y="2170934"/>
                      <a:pt x="2189866" y="2170934"/>
                      <a:pt x="2351535" y="2137090"/>
                    </a:cubicBezTo>
                    <a:cubicBezTo>
                      <a:pt x="2351535" y="2137090"/>
                      <a:pt x="2351535" y="2137090"/>
                      <a:pt x="2464328" y="2110767"/>
                    </a:cubicBezTo>
                    <a:cubicBezTo>
                      <a:pt x="2479367" y="2107006"/>
                      <a:pt x="2494406" y="2103246"/>
                      <a:pt x="2505685" y="2099485"/>
                    </a:cubicBezTo>
                    <a:cubicBezTo>
                      <a:pt x="2505685" y="2099485"/>
                      <a:pt x="2505685" y="2099485"/>
                      <a:pt x="2667354" y="2144611"/>
                    </a:cubicBezTo>
                    <a:cubicBezTo>
                      <a:pt x="2667354" y="2144611"/>
                      <a:pt x="2667354" y="2144611"/>
                      <a:pt x="2753828" y="2167174"/>
                    </a:cubicBezTo>
                    <a:cubicBezTo>
                      <a:pt x="2753828" y="2167174"/>
                      <a:pt x="2753828" y="2167174"/>
                      <a:pt x="2964374" y="2223580"/>
                    </a:cubicBezTo>
                    <a:cubicBezTo>
                      <a:pt x="2964374" y="2223580"/>
                      <a:pt x="2964374" y="2223580"/>
                      <a:pt x="3483218" y="1651990"/>
                    </a:cubicBezTo>
                    <a:cubicBezTo>
                      <a:pt x="3483218" y="1651990"/>
                      <a:pt x="3483218" y="1651990"/>
                      <a:pt x="3644887" y="1475249"/>
                    </a:cubicBezTo>
                    <a:cubicBezTo>
                      <a:pt x="3644887" y="1475249"/>
                      <a:pt x="3644887" y="1475249"/>
                      <a:pt x="3483218" y="1441405"/>
                    </a:cubicBezTo>
                    <a:cubicBezTo>
                      <a:pt x="3483218" y="1441405"/>
                      <a:pt x="3483218" y="1441405"/>
                      <a:pt x="2847822" y="1302268"/>
                    </a:cubicBezTo>
                    <a:cubicBezTo>
                      <a:pt x="2847822" y="1302268"/>
                      <a:pt x="2847822" y="1302268"/>
                      <a:pt x="2825263" y="1433884"/>
                    </a:cubicBezTo>
                    <a:cubicBezTo>
                      <a:pt x="2817744" y="1456446"/>
                      <a:pt x="2806464" y="1479009"/>
                      <a:pt x="2783906" y="1490291"/>
                    </a:cubicBezTo>
                    <a:cubicBezTo>
                      <a:pt x="2768867" y="1501572"/>
                      <a:pt x="2753828" y="1505332"/>
                      <a:pt x="2735029" y="1505332"/>
                    </a:cubicBezTo>
                    <a:cubicBezTo>
                      <a:pt x="2727510" y="1505332"/>
                      <a:pt x="2719990" y="1505332"/>
                      <a:pt x="2716231" y="1501572"/>
                    </a:cubicBezTo>
                    <a:cubicBezTo>
                      <a:pt x="2716231" y="1501572"/>
                      <a:pt x="2716231" y="1501572"/>
                      <a:pt x="2223704" y="1388758"/>
                    </a:cubicBezTo>
                    <a:cubicBezTo>
                      <a:pt x="2223704" y="1388758"/>
                      <a:pt x="2223704" y="1388758"/>
                      <a:pt x="2208665" y="1467728"/>
                    </a:cubicBezTo>
                    <a:cubicBezTo>
                      <a:pt x="2208665" y="1467728"/>
                      <a:pt x="2208665" y="1467728"/>
                      <a:pt x="2396652" y="1512853"/>
                    </a:cubicBezTo>
                    <a:cubicBezTo>
                      <a:pt x="2411691" y="1516614"/>
                      <a:pt x="2422970" y="1527895"/>
                      <a:pt x="2426730" y="1539177"/>
                    </a:cubicBezTo>
                    <a:cubicBezTo>
                      <a:pt x="2430490" y="1554218"/>
                      <a:pt x="2422970" y="1569260"/>
                      <a:pt x="2411691" y="1576781"/>
                    </a:cubicBezTo>
                    <a:cubicBezTo>
                      <a:pt x="2411691" y="1576781"/>
                      <a:pt x="2411691" y="1576781"/>
                      <a:pt x="2261302" y="1693356"/>
                    </a:cubicBezTo>
                    <a:cubicBezTo>
                      <a:pt x="2261302" y="1693356"/>
                      <a:pt x="2261302" y="1693356"/>
                      <a:pt x="2171068" y="1712158"/>
                    </a:cubicBezTo>
                    <a:cubicBezTo>
                      <a:pt x="2171068" y="1712158"/>
                      <a:pt x="2171068" y="1712158"/>
                      <a:pt x="1704859" y="1584302"/>
                    </a:cubicBezTo>
                    <a:cubicBezTo>
                      <a:pt x="1704859" y="1584302"/>
                      <a:pt x="1704859" y="1584302"/>
                      <a:pt x="1584548" y="1512853"/>
                    </a:cubicBezTo>
                    <a:cubicBezTo>
                      <a:pt x="1584548" y="1512853"/>
                      <a:pt x="1584548" y="1512853"/>
                      <a:pt x="1445437" y="1430123"/>
                    </a:cubicBezTo>
                    <a:cubicBezTo>
                      <a:pt x="1445437" y="1430123"/>
                      <a:pt x="1445437" y="1430123"/>
                      <a:pt x="1407840" y="1407560"/>
                    </a:cubicBezTo>
                    <a:cubicBezTo>
                      <a:pt x="1407840" y="1407560"/>
                      <a:pt x="1407840" y="1407560"/>
                      <a:pt x="1558229" y="1321070"/>
                    </a:cubicBezTo>
                    <a:cubicBezTo>
                      <a:pt x="1565749" y="1317309"/>
                      <a:pt x="1577028" y="1313549"/>
                      <a:pt x="1584548" y="1317309"/>
                    </a:cubicBezTo>
                    <a:cubicBezTo>
                      <a:pt x="1584548" y="1317309"/>
                      <a:pt x="1584548" y="1317309"/>
                      <a:pt x="1659742" y="1332351"/>
                    </a:cubicBezTo>
                    <a:cubicBezTo>
                      <a:pt x="1659742" y="1332351"/>
                      <a:pt x="1659742" y="1332351"/>
                      <a:pt x="1659742" y="1253382"/>
                    </a:cubicBezTo>
                    <a:cubicBezTo>
                      <a:pt x="1659742" y="1253382"/>
                      <a:pt x="1659742" y="1253382"/>
                      <a:pt x="1407840" y="1196975"/>
                    </a:cubicBezTo>
                    <a:cubicBezTo>
                      <a:pt x="1437918" y="1174412"/>
                      <a:pt x="1464236" y="1151849"/>
                      <a:pt x="1490554" y="1121765"/>
                    </a:cubicBezTo>
                    <a:cubicBezTo>
                      <a:pt x="1513112" y="1099203"/>
                      <a:pt x="1535671" y="1072879"/>
                      <a:pt x="1550710" y="1042796"/>
                    </a:cubicBezTo>
                    <a:cubicBezTo>
                      <a:pt x="1550710" y="1042796"/>
                      <a:pt x="1550710" y="1042796"/>
                      <a:pt x="2663594" y="1306028"/>
                    </a:cubicBezTo>
                    <a:cubicBezTo>
                      <a:pt x="2663594" y="1306028"/>
                      <a:pt x="2663594" y="1306028"/>
                      <a:pt x="2671114" y="1264663"/>
                    </a:cubicBezTo>
                    <a:cubicBezTo>
                      <a:pt x="2671114" y="1264663"/>
                      <a:pt x="2671114" y="1264663"/>
                      <a:pt x="2686153" y="1193214"/>
                    </a:cubicBezTo>
                    <a:cubicBezTo>
                      <a:pt x="2686153" y="1193214"/>
                      <a:pt x="2686153" y="1193214"/>
                      <a:pt x="2701192" y="1118005"/>
                    </a:cubicBezTo>
                    <a:cubicBezTo>
                      <a:pt x="2701192" y="1118005"/>
                      <a:pt x="2701192" y="1118005"/>
                      <a:pt x="2840302" y="433601"/>
                    </a:cubicBezTo>
                    <a:cubicBezTo>
                      <a:pt x="2840302" y="433601"/>
                      <a:pt x="2840302" y="433601"/>
                      <a:pt x="1513112" y="196692"/>
                    </a:cubicBezTo>
                    <a:cubicBezTo>
                      <a:pt x="1513112" y="196692"/>
                      <a:pt x="1513112" y="196692"/>
                      <a:pt x="1490554" y="324548"/>
                    </a:cubicBezTo>
                    <a:cubicBezTo>
                      <a:pt x="1467996" y="301985"/>
                      <a:pt x="1437918" y="279422"/>
                      <a:pt x="1411599" y="260620"/>
                    </a:cubicBezTo>
                    <a:cubicBezTo>
                      <a:pt x="1385281" y="241817"/>
                      <a:pt x="1355203" y="230536"/>
                      <a:pt x="1325125" y="219255"/>
                    </a:cubicBezTo>
                    <a:cubicBezTo>
                      <a:pt x="1325125" y="219255"/>
                      <a:pt x="1325125" y="219255"/>
                      <a:pt x="1351443" y="72597"/>
                    </a:cubicBezTo>
                    <a:cubicBezTo>
                      <a:pt x="1362723" y="23711"/>
                      <a:pt x="1407840" y="-6373"/>
                      <a:pt x="1456716" y="1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6399213" y="1955654"/>
                <a:ext cx="782992" cy="708171"/>
              </a:xfrm>
              <a:custGeom>
                <a:avLst/>
                <a:gdLst/>
                <a:ahLst/>
                <a:cxnLst/>
                <a:rect l="l" t="t" r="r" b="b"/>
                <a:pathLst>
                  <a:path w="782992" h="708171">
                    <a:moveTo>
                      <a:pt x="631856" y="420489"/>
                    </a:moveTo>
                    <a:cubicBezTo>
                      <a:pt x="634672" y="421432"/>
                      <a:pt x="637488" y="423319"/>
                      <a:pt x="639366" y="425205"/>
                    </a:cubicBezTo>
                    <a:cubicBezTo>
                      <a:pt x="639366" y="425205"/>
                      <a:pt x="639366" y="425205"/>
                      <a:pt x="665651" y="455388"/>
                    </a:cubicBezTo>
                    <a:cubicBezTo>
                      <a:pt x="665651" y="455388"/>
                      <a:pt x="665651" y="455388"/>
                      <a:pt x="714467" y="511981"/>
                    </a:cubicBezTo>
                    <a:cubicBezTo>
                      <a:pt x="714467" y="511981"/>
                      <a:pt x="714467" y="511981"/>
                      <a:pt x="782057" y="591212"/>
                    </a:cubicBezTo>
                    <a:cubicBezTo>
                      <a:pt x="785812" y="598758"/>
                      <a:pt x="785812" y="602530"/>
                      <a:pt x="782057" y="610076"/>
                    </a:cubicBezTo>
                    <a:cubicBezTo>
                      <a:pt x="778302" y="613849"/>
                      <a:pt x="774547" y="617622"/>
                      <a:pt x="767037" y="617622"/>
                    </a:cubicBezTo>
                    <a:lnTo>
                      <a:pt x="733242" y="606303"/>
                    </a:lnTo>
                    <a:cubicBezTo>
                      <a:pt x="733242" y="606303"/>
                      <a:pt x="733242" y="606303"/>
                      <a:pt x="699446" y="598758"/>
                    </a:cubicBezTo>
                    <a:cubicBezTo>
                      <a:pt x="699446" y="598758"/>
                      <a:pt x="699446" y="598758"/>
                      <a:pt x="710711" y="640259"/>
                    </a:cubicBezTo>
                    <a:cubicBezTo>
                      <a:pt x="710711" y="640259"/>
                      <a:pt x="710711" y="640259"/>
                      <a:pt x="721977" y="677988"/>
                    </a:cubicBezTo>
                    <a:cubicBezTo>
                      <a:pt x="721977" y="681601"/>
                      <a:pt x="721977" y="681754"/>
                      <a:pt x="721977" y="681761"/>
                    </a:cubicBezTo>
                    <a:cubicBezTo>
                      <a:pt x="721977" y="693080"/>
                      <a:pt x="714467" y="704398"/>
                      <a:pt x="706956" y="708171"/>
                    </a:cubicBezTo>
                    <a:cubicBezTo>
                      <a:pt x="703201" y="708171"/>
                      <a:pt x="703201" y="708171"/>
                      <a:pt x="699446" y="708171"/>
                    </a:cubicBezTo>
                    <a:cubicBezTo>
                      <a:pt x="688181" y="708171"/>
                      <a:pt x="680671" y="700625"/>
                      <a:pt x="676916" y="689307"/>
                    </a:cubicBezTo>
                    <a:cubicBezTo>
                      <a:pt x="676916" y="689307"/>
                      <a:pt x="676916" y="689307"/>
                      <a:pt x="676447" y="686949"/>
                    </a:cubicBezTo>
                    <a:lnTo>
                      <a:pt x="673161" y="670442"/>
                    </a:lnTo>
                    <a:cubicBezTo>
                      <a:pt x="673161" y="670442"/>
                      <a:pt x="673161" y="670442"/>
                      <a:pt x="672692" y="668556"/>
                    </a:cubicBezTo>
                    <a:lnTo>
                      <a:pt x="669406" y="655351"/>
                    </a:lnTo>
                    <a:cubicBezTo>
                      <a:pt x="669406" y="655351"/>
                      <a:pt x="669406" y="655351"/>
                      <a:pt x="658141" y="610076"/>
                    </a:cubicBezTo>
                    <a:cubicBezTo>
                      <a:pt x="654386" y="610076"/>
                      <a:pt x="654386" y="610076"/>
                      <a:pt x="635611" y="640259"/>
                    </a:cubicBezTo>
                    <a:cubicBezTo>
                      <a:pt x="635611" y="640259"/>
                      <a:pt x="635611" y="640259"/>
                      <a:pt x="633733" y="642617"/>
                    </a:cubicBezTo>
                    <a:lnTo>
                      <a:pt x="620591" y="659124"/>
                    </a:lnTo>
                    <a:lnTo>
                      <a:pt x="616836" y="662897"/>
                    </a:lnTo>
                    <a:cubicBezTo>
                      <a:pt x="616836" y="666669"/>
                      <a:pt x="609325" y="670442"/>
                      <a:pt x="605570" y="670442"/>
                    </a:cubicBezTo>
                    <a:cubicBezTo>
                      <a:pt x="594305" y="666669"/>
                      <a:pt x="590550" y="659124"/>
                      <a:pt x="590550" y="655351"/>
                    </a:cubicBezTo>
                    <a:cubicBezTo>
                      <a:pt x="590550" y="651578"/>
                      <a:pt x="590550" y="651578"/>
                      <a:pt x="598060" y="598758"/>
                    </a:cubicBezTo>
                    <a:cubicBezTo>
                      <a:pt x="598060" y="598758"/>
                      <a:pt x="598060" y="598758"/>
                      <a:pt x="601815" y="538391"/>
                    </a:cubicBezTo>
                    <a:cubicBezTo>
                      <a:pt x="601815" y="538391"/>
                      <a:pt x="601815" y="538391"/>
                      <a:pt x="613080" y="432751"/>
                    </a:cubicBezTo>
                    <a:cubicBezTo>
                      <a:pt x="613080" y="428978"/>
                      <a:pt x="616836" y="421432"/>
                      <a:pt x="624346" y="421432"/>
                    </a:cubicBezTo>
                    <a:cubicBezTo>
                      <a:pt x="626223" y="419546"/>
                      <a:pt x="629039" y="419546"/>
                      <a:pt x="631856" y="420489"/>
                    </a:cubicBezTo>
                    <a:close/>
                    <a:moveTo>
                      <a:pt x="82717" y="729"/>
                    </a:moveTo>
                    <a:cubicBezTo>
                      <a:pt x="82717" y="729"/>
                      <a:pt x="82717" y="729"/>
                      <a:pt x="759493" y="139766"/>
                    </a:cubicBezTo>
                    <a:cubicBezTo>
                      <a:pt x="778292" y="143524"/>
                      <a:pt x="785812" y="162312"/>
                      <a:pt x="782052" y="177343"/>
                    </a:cubicBezTo>
                    <a:cubicBezTo>
                      <a:pt x="782052" y="177343"/>
                      <a:pt x="782052" y="177343"/>
                      <a:pt x="725654" y="466690"/>
                    </a:cubicBezTo>
                    <a:cubicBezTo>
                      <a:pt x="725654" y="466690"/>
                      <a:pt x="725654" y="466690"/>
                      <a:pt x="673016" y="410324"/>
                    </a:cubicBezTo>
                    <a:cubicBezTo>
                      <a:pt x="673016" y="410324"/>
                      <a:pt x="673016" y="410324"/>
                      <a:pt x="718135" y="192374"/>
                    </a:cubicBezTo>
                    <a:cubicBezTo>
                      <a:pt x="718135" y="192374"/>
                      <a:pt x="718135" y="192374"/>
                      <a:pt x="101517" y="64611"/>
                    </a:cubicBezTo>
                    <a:cubicBezTo>
                      <a:pt x="101517" y="64611"/>
                      <a:pt x="101517" y="64611"/>
                      <a:pt x="26319" y="417839"/>
                    </a:cubicBezTo>
                    <a:cubicBezTo>
                      <a:pt x="26319" y="417839"/>
                      <a:pt x="26319" y="417839"/>
                      <a:pt x="563980" y="530572"/>
                    </a:cubicBezTo>
                    <a:cubicBezTo>
                      <a:pt x="563980" y="530572"/>
                      <a:pt x="563980" y="530572"/>
                      <a:pt x="560220" y="590696"/>
                    </a:cubicBezTo>
                    <a:cubicBezTo>
                      <a:pt x="560220" y="590696"/>
                      <a:pt x="560220" y="590696"/>
                      <a:pt x="0" y="474206"/>
                    </a:cubicBezTo>
                    <a:lnTo>
                      <a:pt x="7520" y="429113"/>
                    </a:lnTo>
                    <a:cubicBezTo>
                      <a:pt x="15040" y="365231"/>
                      <a:pt x="15040" y="301349"/>
                      <a:pt x="3760" y="241225"/>
                    </a:cubicBezTo>
                    <a:cubicBezTo>
                      <a:pt x="3760" y="241225"/>
                      <a:pt x="3760" y="241225"/>
                      <a:pt x="48879" y="23275"/>
                    </a:cubicBezTo>
                    <a:cubicBezTo>
                      <a:pt x="48879" y="8244"/>
                      <a:pt x="67678" y="-3029"/>
                      <a:pt x="82717" y="7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7313613" y="3241675"/>
                <a:ext cx="296862" cy="428625"/>
              </a:xfrm>
              <a:custGeom>
                <a:avLst/>
                <a:gdLst>
                  <a:gd name="T0" fmla="*/ 16 w 79"/>
                  <a:gd name="T1" fmla="*/ 97 h 114"/>
                  <a:gd name="T2" fmla="*/ 12 w 79"/>
                  <a:gd name="T3" fmla="*/ 103 h 114"/>
                  <a:gd name="T4" fmla="*/ 3 w 79"/>
                  <a:gd name="T5" fmla="*/ 111 h 114"/>
                  <a:gd name="T6" fmla="*/ 17 w 79"/>
                  <a:gd name="T7" fmla="*/ 114 h 114"/>
                  <a:gd name="T8" fmla="*/ 51 w 79"/>
                  <a:gd name="T9" fmla="*/ 93 h 114"/>
                  <a:gd name="T10" fmla="*/ 72 w 79"/>
                  <a:gd name="T11" fmla="*/ 50 h 114"/>
                  <a:gd name="T12" fmla="*/ 60 w 79"/>
                  <a:gd name="T13" fmla="*/ 15 h 114"/>
                  <a:gd name="T14" fmla="*/ 35 w 79"/>
                  <a:gd name="T15" fmla="*/ 3 h 114"/>
                  <a:gd name="T16" fmla="*/ 24 w 79"/>
                  <a:gd name="T17" fmla="*/ 0 h 114"/>
                  <a:gd name="T18" fmla="*/ 0 w 79"/>
                  <a:gd name="T19" fmla="*/ 15 h 114"/>
                  <a:gd name="T20" fmla="*/ 0 w 79"/>
                  <a:gd name="T21" fmla="*/ 16 h 114"/>
                  <a:gd name="T22" fmla="*/ 8 w 79"/>
                  <a:gd name="T23" fmla="*/ 22 h 114"/>
                  <a:gd name="T24" fmla="*/ 15 w 79"/>
                  <a:gd name="T25" fmla="*/ 31 h 114"/>
                  <a:gd name="T26" fmla="*/ 24 w 79"/>
                  <a:gd name="T27" fmla="*/ 52 h 114"/>
                  <a:gd name="T28" fmla="*/ 18 w 79"/>
                  <a:gd name="T29" fmla="*/ 94 h 114"/>
                  <a:gd name="T30" fmla="*/ 16 w 79"/>
                  <a:gd name="T31" fmla="*/ 9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4">
                    <a:moveTo>
                      <a:pt x="16" y="97"/>
                    </a:moveTo>
                    <a:cubicBezTo>
                      <a:pt x="15" y="99"/>
                      <a:pt x="13" y="101"/>
                      <a:pt x="12" y="103"/>
                    </a:cubicBezTo>
                    <a:cubicBezTo>
                      <a:pt x="9" y="106"/>
                      <a:pt x="6" y="109"/>
                      <a:pt x="3" y="111"/>
                    </a:cubicBezTo>
                    <a:cubicBezTo>
                      <a:pt x="8" y="113"/>
                      <a:pt x="12" y="114"/>
                      <a:pt x="17" y="114"/>
                    </a:cubicBezTo>
                    <a:cubicBezTo>
                      <a:pt x="32" y="114"/>
                      <a:pt x="45" y="106"/>
                      <a:pt x="51" y="93"/>
                    </a:cubicBezTo>
                    <a:cubicBezTo>
                      <a:pt x="52" y="92"/>
                      <a:pt x="72" y="50"/>
                      <a:pt x="72" y="50"/>
                    </a:cubicBezTo>
                    <a:cubicBezTo>
                      <a:pt x="79" y="37"/>
                      <a:pt x="73" y="21"/>
                      <a:pt x="60" y="1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2" y="1"/>
                      <a:pt x="28" y="0"/>
                      <a:pt x="24" y="0"/>
                    </a:cubicBezTo>
                    <a:cubicBezTo>
                      <a:pt x="14" y="0"/>
                      <a:pt x="5" y="6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3" y="17"/>
                      <a:pt x="6" y="20"/>
                      <a:pt x="8" y="22"/>
                    </a:cubicBezTo>
                    <a:cubicBezTo>
                      <a:pt x="11" y="25"/>
                      <a:pt x="13" y="28"/>
                      <a:pt x="15" y="31"/>
                    </a:cubicBezTo>
                    <a:cubicBezTo>
                      <a:pt x="19" y="37"/>
                      <a:pt x="23" y="44"/>
                      <a:pt x="24" y="52"/>
                    </a:cubicBezTo>
                    <a:cubicBezTo>
                      <a:pt x="27" y="66"/>
                      <a:pt x="25" y="81"/>
                      <a:pt x="18" y="94"/>
                    </a:cubicBezTo>
                    <a:cubicBezTo>
                      <a:pt x="17" y="95"/>
                      <a:pt x="17" y="96"/>
                      <a:pt x="16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5226049" y="1831975"/>
                <a:ext cx="2138370" cy="3940175"/>
              </a:xfrm>
              <a:custGeom>
                <a:avLst/>
                <a:gdLst/>
                <a:ahLst/>
                <a:cxnLst/>
                <a:rect l="l" t="t" r="r" b="b"/>
                <a:pathLst>
                  <a:path w="2138370" h="3940175">
                    <a:moveTo>
                      <a:pt x="56411" y="1677988"/>
                    </a:moveTo>
                    <a:cubicBezTo>
                      <a:pt x="63933" y="1677988"/>
                      <a:pt x="67694" y="1677988"/>
                      <a:pt x="71455" y="1677988"/>
                    </a:cubicBezTo>
                    <a:cubicBezTo>
                      <a:pt x="75215" y="1677988"/>
                      <a:pt x="75215" y="1677988"/>
                      <a:pt x="78976" y="1677988"/>
                    </a:cubicBezTo>
                    <a:cubicBezTo>
                      <a:pt x="82737" y="1677988"/>
                      <a:pt x="86498" y="1677988"/>
                      <a:pt x="90258" y="1681746"/>
                    </a:cubicBezTo>
                    <a:cubicBezTo>
                      <a:pt x="90258" y="1681746"/>
                      <a:pt x="90258" y="1681746"/>
                      <a:pt x="139149" y="1689261"/>
                    </a:cubicBezTo>
                    <a:cubicBezTo>
                      <a:pt x="139149" y="1689261"/>
                      <a:pt x="139149" y="1689261"/>
                      <a:pt x="161713" y="1693019"/>
                    </a:cubicBezTo>
                    <a:cubicBezTo>
                      <a:pt x="161713" y="1693019"/>
                      <a:pt x="161713" y="1693019"/>
                      <a:pt x="184278" y="1700535"/>
                    </a:cubicBezTo>
                    <a:cubicBezTo>
                      <a:pt x="184278" y="1700535"/>
                      <a:pt x="184278" y="1700535"/>
                      <a:pt x="436251" y="1749386"/>
                    </a:cubicBezTo>
                    <a:cubicBezTo>
                      <a:pt x="436251" y="1749386"/>
                      <a:pt x="436251" y="1749386"/>
                      <a:pt x="661897" y="1794479"/>
                    </a:cubicBezTo>
                    <a:cubicBezTo>
                      <a:pt x="661897" y="1794479"/>
                      <a:pt x="661897" y="1794479"/>
                      <a:pt x="868740" y="1835815"/>
                    </a:cubicBezTo>
                    <a:cubicBezTo>
                      <a:pt x="887544" y="1839573"/>
                      <a:pt x="906348" y="1850846"/>
                      <a:pt x="917630" y="1862120"/>
                    </a:cubicBezTo>
                    <a:cubicBezTo>
                      <a:pt x="925152" y="1869635"/>
                      <a:pt x="932674" y="1877151"/>
                      <a:pt x="940195" y="1884666"/>
                    </a:cubicBezTo>
                    <a:cubicBezTo>
                      <a:pt x="951477" y="1903455"/>
                      <a:pt x="958999" y="1922244"/>
                      <a:pt x="958999" y="1941033"/>
                    </a:cubicBezTo>
                    <a:cubicBezTo>
                      <a:pt x="958999" y="1944632"/>
                      <a:pt x="958999" y="1944784"/>
                      <a:pt x="958999" y="1944791"/>
                    </a:cubicBezTo>
                    <a:cubicBezTo>
                      <a:pt x="958999" y="1944791"/>
                      <a:pt x="958999" y="1944791"/>
                      <a:pt x="958999" y="2286749"/>
                    </a:cubicBezTo>
                    <a:cubicBezTo>
                      <a:pt x="958999" y="2286749"/>
                      <a:pt x="958999" y="2286749"/>
                      <a:pt x="958999" y="2756473"/>
                    </a:cubicBezTo>
                    <a:cubicBezTo>
                      <a:pt x="958999" y="2756473"/>
                      <a:pt x="958999" y="2756473"/>
                      <a:pt x="958999" y="2925573"/>
                    </a:cubicBezTo>
                    <a:cubicBezTo>
                      <a:pt x="958999" y="2925573"/>
                      <a:pt x="958999" y="2925573"/>
                      <a:pt x="1286187" y="2775262"/>
                    </a:cubicBezTo>
                    <a:cubicBezTo>
                      <a:pt x="1286187" y="2775262"/>
                      <a:pt x="1286187" y="2775262"/>
                      <a:pt x="1286187" y="2733926"/>
                    </a:cubicBezTo>
                    <a:cubicBezTo>
                      <a:pt x="1286187" y="2733926"/>
                      <a:pt x="1286187" y="2733926"/>
                      <a:pt x="1286187" y="2692590"/>
                    </a:cubicBezTo>
                    <a:cubicBezTo>
                      <a:pt x="1286187" y="2692590"/>
                      <a:pt x="1286187" y="2692590"/>
                      <a:pt x="1286187" y="2624950"/>
                    </a:cubicBezTo>
                    <a:cubicBezTo>
                      <a:pt x="1286187" y="2624950"/>
                      <a:pt x="1286187" y="2624950"/>
                      <a:pt x="1034215" y="2726410"/>
                    </a:cubicBezTo>
                    <a:cubicBezTo>
                      <a:pt x="1034215" y="2726410"/>
                      <a:pt x="1034215" y="2726410"/>
                      <a:pt x="1034215" y="2256687"/>
                    </a:cubicBezTo>
                    <a:cubicBezTo>
                      <a:pt x="1034215" y="2256687"/>
                      <a:pt x="1034215" y="2256687"/>
                      <a:pt x="1425336" y="2102618"/>
                    </a:cubicBezTo>
                    <a:lnTo>
                      <a:pt x="1444140" y="2098860"/>
                    </a:lnTo>
                    <a:cubicBezTo>
                      <a:pt x="1447900" y="2098860"/>
                      <a:pt x="1447900" y="2095102"/>
                      <a:pt x="1451661" y="2095102"/>
                    </a:cubicBezTo>
                    <a:cubicBezTo>
                      <a:pt x="1455422" y="2095102"/>
                      <a:pt x="1459183" y="2095102"/>
                      <a:pt x="1462943" y="2091345"/>
                    </a:cubicBezTo>
                    <a:cubicBezTo>
                      <a:pt x="1466704" y="2091345"/>
                      <a:pt x="1470465" y="2091345"/>
                      <a:pt x="1474226" y="2091345"/>
                    </a:cubicBezTo>
                    <a:cubicBezTo>
                      <a:pt x="1477987" y="2091345"/>
                      <a:pt x="1481747" y="2091345"/>
                      <a:pt x="1485508" y="2091345"/>
                    </a:cubicBezTo>
                    <a:cubicBezTo>
                      <a:pt x="1489269" y="2091345"/>
                      <a:pt x="1493030" y="2091345"/>
                      <a:pt x="1500551" y="2091345"/>
                    </a:cubicBezTo>
                    <a:lnTo>
                      <a:pt x="1504312" y="2087587"/>
                    </a:lnTo>
                    <a:cubicBezTo>
                      <a:pt x="1511834" y="2087587"/>
                      <a:pt x="1515594" y="2091345"/>
                      <a:pt x="1523116" y="2091345"/>
                    </a:cubicBezTo>
                    <a:cubicBezTo>
                      <a:pt x="1534398" y="2091345"/>
                      <a:pt x="1538159" y="2091345"/>
                      <a:pt x="1541920" y="2091345"/>
                    </a:cubicBezTo>
                    <a:cubicBezTo>
                      <a:pt x="1545681" y="2091345"/>
                      <a:pt x="1545681" y="2095102"/>
                      <a:pt x="1549441" y="2095102"/>
                    </a:cubicBezTo>
                    <a:cubicBezTo>
                      <a:pt x="1553202" y="2095102"/>
                      <a:pt x="1556963" y="2095102"/>
                      <a:pt x="1560724" y="2095102"/>
                    </a:cubicBezTo>
                    <a:cubicBezTo>
                      <a:pt x="1564484" y="2098860"/>
                      <a:pt x="1568245" y="2098860"/>
                      <a:pt x="1572006" y="2098860"/>
                    </a:cubicBezTo>
                    <a:lnTo>
                      <a:pt x="1579528" y="2102618"/>
                    </a:lnTo>
                    <a:cubicBezTo>
                      <a:pt x="1583288" y="2102618"/>
                      <a:pt x="1587049" y="2106376"/>
                      <a:pt x="1590810" y="2106376"/>
                    </a:cubicBezTo>
                    <a:cubicBezTo>
                      <a:pt x="1594571" y="2106376"/>
                      <a:pt x="1594571" y="2110133"/>
                      <a:pt x="1598331" y="2110133"/>
                    </a:cubicBezTo>
                    <a:cubicBezTo>
                      <a:pt x="1602092" y="2113891"/>
                      <a:pt x="1605853" y="2113891"/>
                      <a:pt x="1609614" y="2117649"/>
                    </a:cubicBezTo>
                    <a:cubicBezTo>
                      <a:pt x="1613375" y="2117649"/>
                      <a:pt x="1613375" y="2121407"/>
                      <a:pt x="1617135" y="2121407"/>
                    </a:cubicBezTo>
                    <a:cubicBezTo>
                      <a:pt x="1620896" y="2121407"/>
                      <a:pt x="1624657" y="2125165"/>
                      <a:pt x="1628418" y="2128922"/>
                    </a:cubicBezTo>
                    <a:cubicBezTo>
                      <a:pt x="1632179" y="2128922"/>
                      <a:pt x="1635939" y="2132680"/>
                      <a:pt x="1635939" y="2136438"/>
                    </a:cubicBezTo>
                    <a:cubicBezTo>
                      <a:pt x="1639700" y="2136438"/>
                      <a:pt x="1643461" y="2136438"/>
                      <a:pt x="1643461" y="2140196"/>
                    </a:cubicBezTo>
                    <a:cubicBezTo>
                      <a:pt x="1647222" y="2143954"/>
                      <a:pt x="1650982" y="2147711"/>
                      <a:pt x="1654743" y="2147711"/>
                    </a:cubicBezTo>
                    <a:cubicBezTo>
                      <a:pt x="1654743" y="2151469"/>
                      <a:pt x="1658504" y="2151469"/>
                      <a:pt x="1658504" y="2155227"/>
                    </a:cubicBezTo>
                    <a:cubicBezTo>
                      <a:pt x="1662265" y="2155227"/>
                      <a:pt x="1666026" y="2158985"/>
                      <a:pt x="1669786" y="2162742"/>
                    </a:cubicBezTo>
                    <a:cubicBezTo>
                      <a:pt x="1669786" y="2166500"/>
                      <a:pt x="1673547" y="2166500"/>
                      <a:pt x="1673547" y="2170258"/>
                    </a:cubicBezTo>
                    <a:cubicBezTo>
                      <a:pt x="1677308" y="2174016"/>
                      <a:pt x="1677308" y="2177774"/>
                      <a:pt x="1681069" y="2177774"/>
                    </a:cubicBezTo>
                    <a:cubicBezTo>
                      <a:pt x="1681069" y="2181531"/>
                      <a:pt x="1684829" y="2185289"/>
                      <a:pt x="1684829" y="2185289"/>
                    </a:cubicBezTo>
                    <a:cubicBezTo>
                      <a:pt x="1688590" y="2189047"/>
                      <a:pt x="1688590" y="2192805"/>
                      <a:pt x="1692351" y="2196563"/>
                    </a:cubicBezTo>
                    <a:cubicBezTo>
                      <a:pt x="1692351" y="2200320"/>
                      <a:pt x="1696112" y="2204078"/>
                      <a:pt x="1696112" y="2204078"/>
                    </a:cubicBezTo>
                    <a:cubicBezTo>
                      <a:pt x="1699862" y="2207825"/>
                      <a:pt x="1699873" y="2211572"/>
                      <a:pt x="1699873" y="2211594"/>
                    </a:cubicBezTo>
                    <a:cubicBezTo>
                      <a:pt x="1703633" y="2215352"/>
                      <a:pt x="1703633" y="2222867"/>
                      <a:pt x="1707394" y="2226625"/>
                    </a:cubicBezTo>
                    <a:cubicBezTo>
                      <a:pt x="1707394" y="2230383"/>
                      <a:pt x="1707394" y="2230383"/>
                      <a:pt x="1711155" y="2234140"/>
                    </a:cubicBezTo>
                    <a:cubicBezTo>
                      <a:pt x="1711155" y="2237898"/>
                      <a:pt x="1711155" y="2241656"/>
                      <a:pt x="1714916" y="2245414"/>
                    </a:cubicBezTo>
                    <a:cubicBezTo>
                      <a:pt x="1714916" y="2249172"/>
                      <a:pt x="1714916" y="2252929"/>
                      <a:pt x="1714916" y="2256687"/>
                    </a:cubicBezTo>
                    <a:cubicBezTo>
                      <a:pt x="1718676" y="2260445"/>
                      <a:pt x="1718676" y="2264203"/>
                      <a:pt x="1718676" y="2267961"/>
                    </a:cubicBezTo>
                    <a:cubicBezTo>
                      <a:pt x="1718676" y="2271718"/>
                      <a:pt x="1718676" y="2275476"/>
                      <a:pt x="1718676" y="2279234"/>
                    </a:cubicBezTo>
                    <a:cubicBezTo>
                      <a:pt x="1722437" y="2282992"/>
                      <a:pt x="1722437" y="2282992"/>
                      <a:pt x="1722437" y="2286749"/>
                    </a:cubicBezTo>
                    <a:cubicBezTo>
                      <a:pt x="1722437" y="2294265"/>
                      <a:pt x="1722437" y="2298023"/>
                      <a:pt x="1722437" y="2301781"/>
                    </a:cubicBezTo>
                    <a:cubicBezTo>
                      <a:pt x="1722437" y="2305538"/>
                      <a:pt x="1722437" y="2305538"/>
                      <a:pt x="1722437" y="3301352"/>
                    </a:cubicBezTo>
                    <a:cubicBezTo>
                      <a:pt x="1722437" y="3301352"/>
                      <a:pt x="1722437" y="3301352"/>
                      <a:pt x="1722437" y="3346445"/>
                    </a:cubicBezTo>
                    <a:cubicBezTo>
                      <a:pt x="1722437" y="3466694"/>
                      <a:pt x="1624657" y="3564397"/>
                      <a:pt x="1504312" y="3564397"/>
                    </a:cubicBezTo>
                    <a:cubicBezTo>
                      <a:pt x="1383967" y="3564397"/>
                      <a:pt x="1286187" y="3466694"/>
                      <a:pt x="1286187" y="3346445"/>
                    </a:cubicBezTo>
                    <a:cubicBezTo>
                      <a:pt x="1286187" y="3346445"/>
                      <a:pt x="1286187" y="3346445"/>
                      <a:pt x="1286187" y="3301352"/>
                    </a:cubicBezTo>
                    <a:cubicBezTo>
                      <a:pt x="1286187" y="3301352"/>
                      <a:pt x="1286187" y="3301352"/>
                      <a:pt x="1286187" y="3105947"/>
                    </a:cubicBezTo>
                    <a:cubicBezTo>
                      <a:pt x="1286187" y="3105947"/>
                      <a:pt x="1286187" y="3105947"/>
                      <a:pt x="1286187" y="3064611"/>
                    </a:cubicBezTo>
                    <a:cubicBezTo>
                      <a:pt x="1286187" y="3064611"/>
                      <a:pt x="1286187" y="3064611"/>
                      <a:pt x="1286187" y="3023275"/>
                    </a:cubicBezTo>
                    <a:cubicBezTo>
                      <a:pt x="1109431" y="3102189"/>
                      <a:pt x="902588" y="3199891"/>
                      <a:pt x="898827" y="3199891"/>
                    </a:cubicBezTo>
                    <a:cubicBezTo>
                      <a:pt x="898827" y="3199891"/>
                      <a:pt x="898827" y="3199891"/>
                      <a:pt x="898827" y="3827442"/>
                    </a:cubicBezTo>
                    <a:cubicBezTo>
                      <a:pt x="898827" y="3891324"/>
                      <a:pt x="849936" y="3940175"/>
                      <a:pt x="786003" y="3940175"/>
                    </a:cubicBezTo>
                    <a:cubicBezTo>
                      <a:pt x="725831" y="3940175"/>
                      <a:pt x="673180" y="3891324"/>
                      <a:pt x="673180" y="3827442"/>
                    </a:cubicBezTo>
                    <a:cubicBezTo>
                      <a:pt x="673180" y="3827442"/>
                      <a:pt x="673180" y="3827442"/>
                      <a:pt x="673180" y="3154798"/>
                    </a:cubicBezTo>
                    <a:cubicBezTo>
                      <a:pt x="673180" y="3154798"/>
                      <a:pt x="673180" y="3154798"/>
                      <a:pt x="225647" y="3064611"/>
                    </a:cubicBezTo>
                    <a:cubicBezTo>
                      <a:pt x="225647" y="3064611"/>
                      <a:pt x="225647" y="3064611"/>
                      <a:pt x="225647" y="3677130"/>
                    </a:cubicBezTo>
                    <a:cubicBezTo>
                      <a:pt x="225647" y="3741013"/>
                      <a:pt x="176756" y="3789864"/>
                      <a:pt x="112823" y="3789864"/>
                    </a:cubicBezTo>
                    <a:cubicBezTo>
                      <a:pt x="52651" y="3789864"/>
                      <a:pt x="0" y="3741013"/>
                      <a:pt x="0" y="3677130"/>
                    </a:cubicBezTo>
                    <a:cubicBezTo>
                      <a:pt x="0" y="3677130"/>
                      <a:pt x="0" y="3677130"/>
                      <a:pt x="0" y="1753144"/>
                    </a:cubicBezTo>
                    <a:cubicBezTo>
                      <a:pt x="0" y="1745628"/>
                      <a:pt x="0" y="1741870"/>
                      <a:pt x="0" y="1738113"/>
                    </a:cubicBezTo>
                    <a:lnTo>
                      <a:pt x="3761" y="1734355"/>
                    </a:lnTo>
                    <a:cubicBezTo>
                      <a:pt x="3761" y="1730597"/>
                      <a:pt x="3761" y="1726839"/>
                      <a:pt x="3761" y="1723082"/>
                    </a:cubicBezTo>
                    <a:cubicBezTo>
                      <a:pt x="7400" y="1723082"/>
                      <a:pt x="7517" y="1723082"/>
                      <a:pt x="7521" y="1723082"/>
                    </a:cubicBezTo>
                    <a:cubicBezTo>
                      <a:pt x="7521" y="1719324"/>
                      <a:pt x="11282" y="1715566"/>
                      <a:pt x="11282" y="1711808"/>
                    </a:cubicBezTo>
                    <a:lnTo>
                      <a:pt x="15043" y="1708050"/>
                    </a:lnTo>
                    <a:cubicBezTo>
                      <a:pt x="15043" y="1704293"/>
                      <a:pt x="18804" y="1700535"/>
                      <a:pt x="22564" y="1700535"/>
                    </a:cubicBezTo>
                    <a:lnTo>
                      <a:pt x="30086" y="1689261"/>
                    </a:lnTo>
                    <a:cubicBezTo>
                      <a:pt x="33847" y="1689261"/>
                      <a:pt x="37608" y="1685504"/>
                      <a:pt x="41368" y="1685504"/>
                    </a:cubicBezTo>
                    <a:cubicBezTo>
                      <a:pt x="45121" y="1685504"/>
                      <a:pt x="45129" y="1681763"/>
                      <a:pt x="45129" y="1681746"/>
                    </a:cubicBezTo>
                    <a:cubicBezTo>
                      <a:pt x="48890" y="1681746"/>
                      <a:pt x="52651" y="1681746"/>
                      <a:pt x="56411" y="1677988"/>
                    </a:cubicBezTo>
                    <a:close/>
                    <a:moveTo>
                      <a:pt x="590566" y="1068388"/>
                    </a:moveTo>
                    <a:lnTo>
                      <a:pt x="609362" y="1068388"/>
                    </a:lnTo>
                    <a:cubicBezTo>
                      <a:pt x="628158" y="1068388"/>
                      <a:pt x="646954" y="1072150"/>
                      <a:pt x="661991" y="1075911"/>
                    </a:cubicBezTo>
                    <a:cubicBezTo>
                      <a:pt x="669510" y="1079673"/>
                      <a:pt x="677028" y="1079673"/>
                      <a:pt x="684546" y="1083435"/>
                    </a:cubicBezTo>
                    <a:cubicBezTo>
                      <a:pt x="707102" y="1087197"/>
                      <a:pt x="729657" y="1094720"/>
                      <a:pt x="752213" y="1106005"/>
                    </a:cubicBezTo>
                    <a:cubicBezTo>
                      <a:pt x="752222" y="1106011"/>
                      <a:pt x="753400" y="1106718"/>
                      <a:pt x="902581" y="1196285"/>
                    </a:cubicBezTo>
                    <a:cubicBezTo>
                      <a:pt x="902591" y="1196291"/>
                      <a:pt x="903183" y="1196647"/>
                      <a:pt x="940174" y="1218855"/>
                    </a:cubicBezTo>
                    <a:cubicBezTo>
                      <a:pt x="940180" y="1218858"/>
                      <a:pt x="940549" y="1219043"/>
                      <a:pt x="962729" y="1230140"/>
                    </a:cubicBezTo>
                    <a:cubicBezTo>
                      <a:pt x="962737" y="1230145"/>
                      <a:pt x="963690" y="1230711"/>
                      <a:pt x="1083024" y="1301612"/>
                    </a:cubicBezTo>
                    <a:cubicBezTo>
                      <a:pt x="1083036" y="1301619"/>
                      <a:pt x="1085299" y="1302966"/>
                      <a:pt x="1519094" y="1561169"/>
                    </a:cubicBezTo>
                    <a:cubicBezTo>
                      <a:pt x="1519107" y="1561166"/>
                      <a:pt x="1521349" y="1560705"/>
                      <a:pt x="1921331" y="1478412"/>
                    </a:cubicBezTo>
                    <a:cubicBezTo>
                      <a:pt x="1932609" y="1474650"/>
                      <a:pt x="1943886" y="1474650"/>
                      <a:pt x="1958923" y="1474650"/>
                    </a:cubicBezTo>
                    <a:cubicBezTo>
                      <a:pt x="1996515" y="1474650"/>
                      <a:pt x="2037867" y="1485935"/>
                      <a:pt x="2067941" y="1508505"/>
                    </a:cubicBezTo>
                    <a:cubicBezTo>
                      <a:pt x="2079218" y="1519790"/>
                      <a:pt x="2086737" y="1527313"/>
                      <a:pt x="2094255" y="1538598"/>
                    </a:cubicBezTo>
                    <a:cubicBezTo>
                      <a:pt x="2105533" y="1549884"/>
                      <a:pt x="2113051" y="1561169"/>
                      <a:pt x="2120570" y="1572454"/>
                    </a:cubicBezTo>
                    <a:cubicBezTo>
                      <a:pt x="2124329" y="1587500"/>
                      <a:pt x="2131847" y="1602547"/>
                      <a:pt x="2135607" y="1617594"/>
                    </a:cubicBezTo>
                    <a:cubicBezTo>
                      <a:pt x="2143125" y="1662734"/>
                      <a:pt x="2135607" y="1711636"/>
                      <a:pt x="2109292" y="1753014"/>
                    </a:cubicBezTo>
                    <a:cubicBezTo>
                      <a:pt x="2101774" y="1760538"/>
                      <a:pt x="2094255" y="1771823"/>
                      <a:pt x="2086737" y="1779346"/>
                    </a:cubicBezTo>
                    <a:cubicBezTo>
                      <a:pt x="2075459" y="1790631"/>
                      <a:pt x="2067941" y="1798155"/>
                      <a:pt x="2056663" y="1805678"/>
                    </a:cubicBezTo>
                    <a:cubicBezTo>
                      <a:pt x="2037867" y="1816963"/>
                      <a:pt x="2019071" y="1824486"/>
                      <a:pt x="1996515" y="1828248"/>
                    </a:cubicBezTo>
                    <a:cubicBezTo>
                      <a:pt x="1996505" y="1828251"/>
                      <a:pt x="1995905" y="1828431"/>
                      <a:pt x="1958923" y="1839533"/>
                    </a:cubicBezTo>
                    <a:cubicBezTo>
                      <a:pt x="1958913" y="1839535"/>
                      <a:pt x="1957616" y="1839807"/>
                      <a:pt x="1797277" y="1873388"/>
                    </a:cubicBezTo>
                    <a:cubicBezTo>
                      <a:pt x="1797266" y="1873390"/>
                      <a:pt x="1795978" y="1873660"/>
                      <a:pt x="1635630" y="1907243"/>
                    </a:cubicBezTo>
                    <a:cubicBezTo>
                      <a:pt x="1635618" y="1907246"/>
                      <a:pt x="1634439" y="1907482"/>
                      <a:pt x="1522853" y="1929813"/>
                    </a:cubicBezTo>
                    <a:cubicBezTo>
                      <a:pt x="1511576" y="1933575"/>
                      <a:pt x="1500298" y="1933575"/>
                      <a:pt x="1485261" y="1933575"/>
                    </a:cubicBezTo>
                    <a:cubicBezTo>
                      <a:pt x="1455187" y="1933575"/>
                      <a:pt x="1421354" y="1926052"/>
                      <a:pt x="1395040" y="1907243"/>
                    </a:cubicBezTo>
                    <a:cubicBezTo>
                      <a:pt x="1395028" y="1907236"/>
                      <a:pt x="1393436" y="1906326"/>
                      <a:pt x="1184523" y="1786870"/>
                    </a:cubicBezTo>
                    <a:cubicBezTo>
                      <a:pt x="1184514" y="1786864"/>
                      <a:pt x="1183059" y="1785999"/>
                      <a:pt x="943933" y="1643926"/>
                    </a:cubicBezTo>
                    <a:cubicBezTo>
                      <a:pt x="943930" y="1643923"/>
                      <a:pt x="943880" y="1643873"/>
                      <a:pt x="942993" y="1642985"/>
                    </a:cubicBezTo>
                    <a:lnTo>
                      <a:pt x="936414" y="1636402"/>
                    </a:lnTo>
                    <a:cubicBezTo>
                      <a:pt x="936414" y="1640164"/>
                      <a:pt x="936414" y="1640164"/>
                      <a:pt x="928896" y="1715398"/>
                    </a:cubicBezTo>
                    <a:cubicBezTo>
                      <a:pt x="928895" y="1715410"/>
                      <a:pt x="928842" y="1716264"/>
                      <a:pt x="925137" y="1775584"/>
                    </a:cubicBezTo>
                    <a:cubicBezTo>
                      <a:pt x="913859" y="1771823"/>
                      <a:pt x="898822" y="1764299"/>
                      <a:pt x="883785" y="1764299"/>
                    </a:cubicBezTo>
                    <a:cubicBezTo>
                      <a:pt x="883770" y="1764296"/>
                      <a:pt x="881962" y="1763928"/>
                      <a:pt x="661991" y="1719159"/>
                    </a:cubicBezTo>
                    <a:cubicBezTo>
                      <a:pt x="661977" y="1719156"/>
                      <a:pt x="660177" y="1718796"/>
                      <a:pt x="436438" y="1674019"/>
                    </a:cubicBezTo>
                    <a:cubicBezTo>
                      <a:pt x="436429" y="1674017"/>
                      <a:pt x="434938" y="1673719"/>
                      <a:pt x="192088" y="1625117"/>
                    </a:cubicBezTo>
                    <a:cubicBezTo>
                      <a:pt x="192089" y="1625106"/>
                      <a:pt x="192165" y="1624036"/>
                      <a:pt x="199606" y="1519790"/>
                    </a:cubicBezTo>
                    <a:cubicBezTo>
                      <a:pt x="199607" y="1519783"/>
                      <a:pt x="199668" y="1519357"/>
                      <a:pt x="203365" y="1493458"/>
                    </a:cubicBezTo>
                    <a:cubicBezTo>
                      <a:pt x="203365" y="1478412"/>
                      <a:pt x="207125" y="1459603"/>
                      <a:pt x="210884" y="1444556"/>
                    </a:cubicBezTo>
                    <a:cubicBezTo>
                      <a:pt x="214643" y="1418225"/>
                      <a:pt x="218402" y="1391893"/>
                      <a:pt x="229680" y="1369323"/>
                    </a:cubicBezTo>
                    <a:cubicBezTo>
                      <a:pt x="267273" y="1252711"/>
                      <a:pt x="342457" y="1158669"/>
                      <a:pt x="436438" y="1106005"/>
                    </a:cubicBezTo>
                    <a:cubicBezTo>
                      <a:pt x="485308" y="1083435"/>
                      <a:pt x="537937" y="1068388"/>
                      <a:pt x="590566" y="1068388"/>
                    </a:cubicBezTo>
                    <a:close/>
                    <a:moveTo>
                      <a:pt x="718213" y="0"/>
                    </a:moveTo>
                    <a:cubicBezTo>
                      <a:pt x="733244" y="0"/>
                      <a:pt x="748275" y="0"/>
                      <a:pt x="763306" y="3764"/>
                    </a:cubicBezTo>
                    <a:cubicBezTo>
                      <a:pt x="797126" y="7529"/>
                      <a:pt x="827188" y="15057"/>
                      <a:pt x="857250" y="26350"/>
                    </a:cubicBezTo>
                    <a:cubicBezTo>
                      <a:pt x="887312" y="37643"/>
                      <a:pt x="913616" y="52700"/>
                      <a:pt x="939920" y="71522"/>
                    </a:cubicBezTo>
                    <a:cubicBezTo>
                      <a:pt x="969982" y="90343"/>
                      <a:pt x="996287" y="112929"/>
                      <a:pt x="1018833" y="143043"/>
                    </a:cubicBezTo>
                    <a:cubicBezTo>
                      <a:pt x="1109019" y="244680"/>
                      <a:pt x="1154112" y="391487"/>
                      <a:pt x="1135323" y="549588"/>
                    </a:cubicBezTo>
                    <a:cubicBezTo>
                      <a:pt x="1135323" y="553352"/>
                      <a:pt x="1135323" y="553352"/>
                      <a:pt x="1135323" y="557116"/>
                    </a:cubicBezTo>
                    <a:cubicBezTo>
                      <a:pt x="1135323" y="560881"/>
                      <a:pt x="1135323" y="564645"/>
                      <a:pt x="1135323" y="568409"/>
                    </a:cubicBezTo>
                    <a:cubicBezTo>
                      <a:pt x="1131566" y="590995"/>
                      <a:pt x="1124050" y="613581"/>
                      <a:pt x="1120292" y="639931"/>
                    </a:cubicBezTo>
                    <a:cubicBezTo>
                      <a:pt x="1112777" y="662517"/>
                      <a:pt x="1101504" y="685103"/>
                      <a:pt x="1093988" y="711453"/>
                    </a:cubicBezTo>
                    <a:cubicBezTo>
                      <a:pt x="1082715" y="734039"/>
                      <a:pt x="1071442" y="756624"/>
                      <a:pt x="1056411" y="779210"/>
                    </a:cubicBezTo>
                    <a:cubicBezTo>
                      <a:pt x="1052653" y="782974"/>
                      <a:pt x="1048895" y="790503"/>
                      <a:pt x="1045137" y="794267"/>
                    </a:cubicBezTo>
                    <a:cubicBezTo>
                      <a:pt x="1026349" y="824382"/>
                      <a:pt x="1003802" y="850732"/>
                      <a:pt x="977498" y="873318"/>
                    </a:cubicBezTo>
                    <a:cubicBezTo>
                      <a:pt x="951194" y="899668"/>
                      <a:pt x="917374" y="926018"/>
                      <a:pt x="883554" y="944839"/>
                    </a:cubicBezTo>
                    <a:cubicBezTo>
                      <a:pt x="823430" y="974954"/>
                      <a:pt x="759548" y="993775"/>
                      <a:pt x="691909" y="993775"/>
                    </a:cubicBezTo>
                    <a:cubicBezTo>
                      <a:pt x="680636" y="993775"/>
                      <a:pt x="673120" y="993775"/>
                      <a:pt x="661847" y="993775"/>
                    </a:cubicBezTo>
                    <a:lnTo>
                      <a:pt x="646816" y="990011"/>
                    </a:lnTo>
                    <a:cubicBezTo>
                      <a:pt x="567903" y="982482"/>
                      <a:pt x="496506" y="948604"/>
                      <a:pt x="436382" y="899668"/>
                    </a:cubicBezTo>
                    <a:cubicBezTo>
                      <a:pt x="406320" y="873318"/>
                      <a:pt x="380016" y="839439"/>
                      <a:pt x="357469" y="805560"/>
                    </a:cubicBezTo>
                    <a:cubicBezTo>
                      <a:pt x="342438" y="786739"/>
                      <a:pt x="331165" y="764153"/>
                      <a:pt x="319892" y="737803"/>
                    </a:cubicBezTo>
                    <a:lnTo>
                      <a:pt x="289830" y="666281"/>
                    </a:lnTo>
                    <a:cubicBezTo>
                      <a:pt x="271041" y="598524"/>
                      <a:pt x="263525" y="523238"/>
                      <a:pt x="274799" y="444187"/>
                    </a:cubicBezTo>
                    <a:cubicBezTo>
                      <a:pt x="304861" y="188215"/>
                      <a:pt x="500264" y="0"/>
                      <a:pt x="7182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46" name="直線コネクタ 45"/>
            <p:cNvCxnSpPr/>
            <p:nvPr/>
          </p:nvCxnSpPr>
          <p:spPr bwMode="auto">
            <a:xfrm flipH="1">
              <a:off x="1847410" y="3928856"/>
              <a:ext cx="834592" cy="13725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4" name="テキスト プレースホルダー 7"/>
          <p:cNvSpPr txBox="1">
            <a:spLocks/>
          </p:cNvSpPr>
          <p:nvPr/>
        </p:nvSpPr>
        <p:spPr bwMode="gray">
          <a:xfrm>
            <a:off x="239916" y="800174"/>
            <a:ext cx="11712168" cy="975412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以下のような環境を準備します。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詳細は「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CloudSystem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テンプレート導入手順書</a:t>
            </a:r>
            <a:r>
              <a:rPr lang="ja-JP" altLang="en-US" sz="20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」の導入準備と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導入作業を参照のこと。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8356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【</a:t>
            </a:r>
            <a:r>
              <a:rPr lang="ja-JP" altLang="en-US" dirty="0" smtClean="0"/>
              <a:t>手順①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パラメータの編集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5376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</a:t>
            </a:r>
            <a:r>
              <a:rPr lang="ja-JP" altLang="en-US" dirty="0" smtClean="0"/>
              <a:t>編集 </a:t>
            </a:r>
            <a:r>
              <a:rPr lang="en-US" altLang="ja-JP" dirty="0" smtClean="0"/>
              <a:t>(1/3)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701098" y="2097507"/>
            <a:ext cx="705340" cy="90515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2" name="正方形/長方形 61"/>
          <p:cNvSpPr/>
          <p:nvPr/>
        </p:nvSpPr>
        <p:spPr bwMode="auto">
          <a:xfrm>
            <a:off x="287574" y="2035121"/>
            <a:ext cx="1315674" cy="3338149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2322562" y="2949535"/>
            <a:ext cx="888500" cy="87806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2322562" y="390346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このパネルをクリックすると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2367583" y="467260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パラメータのリストが見えます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4" name="直線矢印コネクタ 63"/>
          <p:cNvCxnSpPr/>
          <p:nvPr/>
        </p:nvCxnSpPr>
        <p:spPr bwMode="auto">
          <a:xfrm flipH="1">
            <a:off x="1378391" y="4903433"/>
            <a:ext cx="989192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41737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36000" y="-684000"/>
            <a:ext cx="11520000" cy="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(2/3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 bwMode="auto">
          <a:xfrm>
            <a:off x="297612" y="1987767"/>
            <a:ext cx="1261757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2553876" y="2636889"/>
            <a:ext cx="7414308" cy="892667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21490" y="3606143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「システム名」等の共通パラメータはここで指定します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複数環境のパラメータセットを管理できます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11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(3/3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297612" y="2266663"/>
            <a:ext cx="1261757" cy="3034597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2569312" y="2652130"/>
            <a:ext cx="7417030" cy="80788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400804" y="3573020"/>
            <a:ext cx="77540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個別パラメータはカテゴリ毎に作ってます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例えば「オートスケールの最小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最大インスタンス数」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などの設定値を編集できます。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パラメータセットが管理できることは、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どの個別パラメータも共通パラメータと同様です。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1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 smtClean="0"/>
              <a:t>手順②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システム構築の実行</a:t>
            </a:r>
            <a:r>
              <a:rPr lang="en-US" altLang="ja-JP" dirty="0" smtClean="0"/>
              <a:t>(</a:t>
            </a:r>
            <a:r>
              <a:rPr lang="ja-JP" altLang="en-US" dirty="0" smtClean="0"/>
              <a:t>＝</a:t>
            </a:r>
            <a:r>
              <a:rPr lang="en-US" altLang="ja-JP" dirty="0" smtClean="0"/>
              <a:t>Stack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9660" y="4509150"/>
            <a:ext cx="7056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[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補足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]Stack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とは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....</a:t>
            </a:r>
          </a:p>
          <a:p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システムで必要とする</a:t>
            </a:r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リソース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のかたまり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CloudFormation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ではリソースを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という単位で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管理することで環境の生成・破棄をシンプルにして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いる。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を作成することで、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AWS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サービスの構築・設定が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行われる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1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(</a:t>
            </a:r>
            <a:r>
              <a:rPr lang="en-US" altLang="ja-JP" dirty="0" smtClean="0"/>
              <a:t>1/4)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6381684" y="2098010"/>
            <a:ext cx="723900" cy="82867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6880003" y="3021545"/>
            <a:ext cx="888500" cy="87806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6880003" y="397547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3" name="直線矢印コネクタ 12"/>
          <p:cNvCxnSpPr/>
          <p:nvPr/>
        </p:nvCxnSpPr>
        <p:spPr bwMode="auto">
          <a:xfrm flipH="1" flipV="1">
            <a:off x="1487360" y="3573020"/>
            <a:ext cx="936132" cy="146877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4" name="テキスト ボックス 13"/>
          <p:cNvSpPr txBox="1"/>
          <p:nvPr/>
        </p:nvSpPr>
        <p:spPr>
          <a:xfrm>
            <a:off x="1837493" y="5157240"/>
            <a:ext cx="8675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Symphony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作業実行」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クリック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(Symphony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</a:t>
            </a:r>
            <a:r>
              <a:rPr kumimoji="1"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用語で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ジョブフロー」のことです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41644" y="3126100"/>
            <a:ext cx="1389735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9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(2/4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127310" y="2223780"/>
            <a:ext cx="6437966" cy="60848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4511880" y="2894994"/>
            <a:ext cx="720000" cy="129600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4799820" y="4191505"/>
            <a:ext cx="732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Symphony(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＝ジョブフロー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更新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1127310" y="5563040"/>
            <a:ext cx="4896680" cy="1893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99820" y="5996005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5" name="直線矢印コネクタ 14"/>
          <p:cNvCxnSpPr/>
          <p:nvPr/>
        </p:nvCxnSpPr>
        <p:spPr bwMode="auto">
          <a:xfrm flipH="1" flipV="1">
            <a:off x="5087861" y="5792572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0621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336000" y="837420"/>
            <a:ext cx="11520000" cy="5616000"/>
            <a:chOff x="336000" y="837420"/>
            <a:chExt cx="11520000" cy="561600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/>
            <a:srcRect t="10001" b="-3"/>
            <a:stretch/>
          </p:blipFill>
          <p:spPr>
            <a:xfrm>
              <a:off x="336000" y="837420"/>
              <a:ext cx="11520000" cy="5616000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1882125"/>
              <a:ext cx="7817935" cy="466725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2263975"/>
              <a:ext cx="7817935" cy="466725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2645825"/>
              <a:ext cx="7817935" cy="466725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3027675"/>
              <a:ext cx="7817935" cy="466725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3409525"/>
              <a:ext cx="7817935" cy="466725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3791375"/>
              <a:ext cx="7817935" cy="466725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4173225"/>
              <a:ext cx="7817935" cy="466725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4555075"/>
              <a:ext cx="7817935" cy="466725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4936923"/>
              <a:ext cx="7817935" cy="466725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1953" y="1916790"/>
              <a:ext cx="6089027" cy="3468372"/>
            </a:xfrm>
            <a:prstGeom prst="rect">
              <a:avLst/>
            </a:prstGeom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336000" y="852664"/>
              <a:ext cx="1080000" cy="5368596"/>
              <a:chOff x="336000" y="852664"/>
              <a:chExt cx="1080000" cy="5368596"/>
            </a:xfrm>
          </p:grpSpPr>
          <p:pic>
            <p:nvPicPr>
              <p:cNvPr id="9" name="図 8"/>
              <p:cNvPicPr>
                <a:picLocks noChangeAspect="1"/>
              </p:cNvPicPr>
              <p:nvPr/>
            </p:nvPicPr>
            <p:blipFill rotWithShape="1">
              <a:blip r:embed="rId6"/>
              <a:srcRect l="8" t="12833" r="90616" b="3282"/>
              <a:stretch/>
            </p:blipFill>
            <p:spPr>
              <a:xfrm>
                <a:off x="336000" y="852664"/>
                <a:ext cx="1080000" cy="5184000"/>
              </a:xfrm>
              <a:prstGeom prst="rect">
                <a:avLst/>
              </a:prstGeom>
            </p:spPr>
          </p:pic>
          <p:pic>
            <p:nvPicPr>
              <p:cNvPr id="32" name="図 31"/>
              <p:cNvPicPr>
                <a:picLocks noChangeAspect="1"/>
              </p:cNvPicPr>
              <p:nvPr/>
            </p:nvPicPr>
            <p:blipFill rotWithShape="1">
              <a:blip r:embed="rId6"/>
              <a:srcRect l="8" t="59461" r="90616" b="23063"/>
              <a:stretch/>
            </p:blipFill>
            <p:spPr>
              <a:xfrm>
                <a:off x="336000" y="5141260"/>
                <a:ext cx="1080000" cy="1080000"/>
              </a:xfrm>
              <a:prstGeom prst="rect">
                <a:avLst/>
              </a:prstGeom>
            </p:spPr>
          </p:pic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(3/4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734545" y="5505715"/>
            <a:ext cx="1290678" cy="32595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3108051" y="5720467"/>
            <a:ext cx="816074" cy="21475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3961353" y="57595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実行をクリック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" name="直線矢印コネクタ 13"/>
          <p:cNvCxnSpPr/>
          <p:nvPr/>
        </p:nvCxnSpPr>
        <p:spPr bwMode="auto">
          <a:xfrm flipH="1" flipV="1">
            <a:off x="5757327" y="2519300"/>
            <a:ext cx="816074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5" name="テキスト ボックス 14"/>
          <p:cNvSpPr txBox="1"/>
          <p:nvPr/>
        </p:nvSpPr>
        <p:spPr>
          <a:xfrm>
            <a:off x="6694098" y="2257690"/>
            <a:ext cx="467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の変数にパラメータの値を埋め込みます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 flipH="1" flipV="1">
            <a:off x="5757327" y="3186540"/>
            <a:ext cx="816074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7" name="テキスト ボックス 16"/>
          <p:cNvSpPr txBox="1"/>
          <p:nvPr/>
        </p:nvSpPr>
        <p:spPr>
          <a:xfrm>
            <a:off x="6694098" y="2924930"/>
            <a:ext cx="501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埋め込み済みの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を使って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694098" y="3625880"/>
            <a:ext cx="3289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(EC2)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をディスカバリーし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ITA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の機器一覧に登録します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1" name="直線矢印コネクタ 30"/>
          <p:cNvCxnSpPr/>
          <p:nvPr/>
        </p:nvCxnSpPr>
        <p:spPr bwMode="auto">
          <a:xfrm flipH="1" flipV="1">
            <a:off x="5757327" y="3887490"/>
            <a:ext cx="816074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33" name="直線矢印コネクタ 32"/>
          <p:cNvCxnSpPr/>
          <p:nvPr/>
        </p:nvCxnSpPr>
        <p:spPr bwMode="auto">
          <a:xfrm flipH="1" flipV="1">
            <a:off x="5757327" y="4591028"/>
            <a:ext cx="816074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34" name="テキスト ボックス 33"/>
          <p:cNvSpPr txBox="1"/>
          <p:nvPr/>
        </p:nvSpPr>
        <p:spPr>
          <a:xfrm>
            <a:off x="6694098" y="4437140"/>
            <a:ext cx="342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構築完了を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SNS(Teams)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で通知します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65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31380" y="116541"/>
            <a:ext cx="7344000" cy="405683"/>
          </a:xfrm>
        </p:spPr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31298" y="522116"/>
            <a:ext cx="10560702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施策</a:t>
            </a:r>
            <a:r>
              <a:rPr lang="ja-JP" altLang="en-US" sz="2400" dirty="0" smtClean="0">
                <a:latin typeface="+mn-ea"/>
              </a:rPr>
              <a:t>概要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/>
              <a:t>実行例</a:t>
            </a:r>
            <a:endParaRPr lang="en-US" altLang="ja-JP" sz="2400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環境の準備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 smtClean="0">
                <a:latin typeface="+mn-ea"/>
              </a:rPr>
              <a:t>【</a:t>
            </a:r>
            <a:r>
              <a:rPr lang="ja-JP" altLang="en-US" sz="2400" dirty="0" smtClean="0">
                <a:latin typeface="+mn-ea"/>
              </a:rPr>
              <a:t>手順</a:t>
            </a:r>
            <a:r>
              <a:rPr lang="ja-JP" altLang="en-US" sz="2400" dirty="0">
                <a:latin typeface="+mn-ea"/>
              </a:rPr>
              <a:t>①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パラメータの</a:t>
            </a:r>
            <a:r>
              <a:rPr lang="ja-JP" altLang="en-US" sz="2400" dirty="0" smtClean="0">
                <a:latin typeface="+mn-ea"/>
              </a:rPr>
              <a:t>編集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>
                <a:latin typeface="+mn-ea"/>
              </a:rPr>
              <a:t>【</a:t>
            </a:r>
            <a:r>
              <a:rPr lang="ja-JP" altLang="en-US" sz="2400" dirty="0">
                <a:latin typeface="+mn-ea"/>
              </a:rPr>
              <a:t>手順②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システム構築の実行</a:t>
            </a:r>
            <a:r>
              <a:rPr lang="en-US" altLang="ja-JP" sz="2400" dirty="0">
                <a:latin typeface="+mn-ea"/>
              </a:rPr>
              <a:t>(</a:t>
            </a:r>
            <a:r>
              <a:rPr lang="ja-JP" altLang="en-US" sz="2400" dirty="0">
                <a:latin typeface="+mn-ea"/>
              </a:rPr>
              <a:t>＝</a:t>
            </a:r>
            <a:r>
              <a:rPr lang="en-US" altLang="ja-JP" sz="2400" dirty="0">
                <a:latin typeface="+mn-ea"/>
              </a:rPr>
              <a:t>Stack</a:t>
            </a:r>
            <a:r>
              <a:rPr lang="ja-JP" altLang="en-US" sz="2400" dirty="0">
                <a:latin typeface="+mn-ea"/>
              </a:rPr>
              <a:t>作成</a:t>
            </a:r>
            <a:r>
              <a:rPr lang="en-US" altLang="ja-JP" sz="2400" dirty="0" smtClean="0">
                <a:latin typeface="+mn-ea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>
                <a:latin typeface="+mn-ea"/>
              </a:rPr>
              <a:t>出来上がったシステムを</a:t>
            </a:r>
            <a:r>
              <a:rPr lang="ja-JP" altLang="en-US" sz="2400" dirty="0" smtClean="0">
                <a:latin typeface="+mn-ea"/>
              </a:rPr>
              <a:t>確認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/>
              <a:t>参考 </a:t>
            </a:r>
            <a:r>
              <a:rPr lang="en-US" altLang="ja-JP" sz="2400" dirty="0"/>
              <a:t>- </a:t>
            </a:r>
            <a:r>
              <a:rPr lang="ja-JP" altLang="en-US" sz="2400" dirty="0"/>
              <a:t>通常はユーザが見ることはないメニュー </a:t>
            </a:r>
            <a:r>
              <a:rPr lang="en-US" altLang="ja-JP" sz="2400" dirty="0"/>
              <a:t>–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付録</a:t>
            </a:r>
            <a:r>
              <a:rPr lang="en-US" altLang="ja-JP" sz="2400" dirty="0" smtClean="0">
                <a:latin typeface="+mn-ea"/>
              </a:rPr>
              <a:t>A</a:t>
            </a:r>
            <a:r>
              <a:rPr lang="ja-JP" altLang="en-US" sz="2400" dirty="0" smtClean="0">
                <a:latin typeface="+mn-ea"/>
              </a:rPr>
              <a:t> </a:t>
            </a:r>
            <a:r>
              <a:rPr lang="en-US" altLang="ja-JP" sz="2400" dirty="0" smtClean="0"/>
              <a:t>-</a:t>
            </a:r>
            <a:r>
              <a:rPr lang="ja-JP" altLang="en-US" sz="2400" dirty="0"/>
              <a:t> </a:t>
            </a:r>
            <a:r>
              <a:rPr lang="ja-JP" altLang="en-US" sz="2400" dirty="0" smtClean="0">
                <a:latin typeface="+mn-ea"/>
              </a:rPr>
              <a:t>出来上がったシステムの</a:t>
            </a:r>
            <a:r>
              <a:rPr lang="en-US" altLang="ja-JP" sz="2400" dirty="0" smtClean="0">
                <a:latin typeface="+mn-ea"/>
              </a:rPr>
              <a:t>EC2</a:t>
            </a:r>
            <a:r>
              <a:rPr lang="ja-JP" altLang="en-US" sz="2400" dirty="0" smtClean="0">
                <a:latin typeface="+mn-ea"/>
              </a:rPr>
              <a:t>に</a:t>
            </a:r>
            <a:r>
              <a:rPr lang="en-US" altLang="ja-JP" sz="2400" dirty="0" err="1" smtClean="0">
                <a:latin typeface="+mn-ea"/>
              </a:rPr>
              <a:t>Ansible</a:t>
            </a:r>
            <a:r>
              <a:rPr lang="ja-JP" altLang="en-US" sz="2400" dirty="0" smtClean="0">
                <a:latin typeface="+mn-ea"/>
              </a:rPr>
              <a:t>を使って設定変更する </a:t>
            </a:r>
            <a:r>
              <a:rPr lang="en-US" altLang="ja-JP" sz="2400" dirty="0" smtClean="0"/>
              <a:t>-</a:t>
            </a:r>
            <a:endParaRPr lang="en-US" altLang="ja-JP" sz="2400" dirty="0" smtClean="0"/>
          </a:p>
          <a:p>
            <a:pPr marL="342900" indent="-342900">
              <a:buFont typeface="+mj-lt"/>
              <a:buAutoNum type="arabicPeriod"/>
            </a:pPr>
            <a:endParaRPr lang="en-US" altLang="ja-JP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5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08650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(4/4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5902" y="755935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正常終了すればシステム完成です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0" y="2982159"/>
            <a:ext cx="5040000" cy="21717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出来上がったシステムを確認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ブラウザ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でロードバランサにアクセス</a:t>
            </a: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すると、下記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の通り簡単な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画面が閲覧できます。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リロードするたびに、複数の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サーバをラウンドロビンすることが確認できます。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10964" y="3878615"/>
            <a:ext cx="1736445" cy="285639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2" name="直線矢印コネクタ 11"/>
          <p:cNvCxnSpPr/>
          <p:nvPr/>
        </p:nvCxnSpPr>
        <p:spPr bwMode="auto">
          <a:xfrm flipH="1" flipV="1">
            <a:off x="1038267" y="4273847"/>
            <a:ext cx="305073" cy="103272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239351" y="5348985"/>
            <a:ext cx="305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プライベート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IP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アドレス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746323" y="206599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984494" y="32344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10.11.22.66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6586300" y="3803086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851320" y="391415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1" name="直線矢印コネクタ 60"/>
          <p:cNvCxnSpPr/>
          <p:nvPr/>
        </p:nvCxnSpPr>
        <p:spPr bwMode="auto">
          <a:xfrm flipH="1" flipV="1">
            <a:off x="2630805" y="3772322"/>
            <a:ext cx="152735" cy="31703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62" name="テキスト ボックス 61"/>
          <p:cNvSpPr txBox="1"/>
          <p:nvPr/>
        </p:nvSpPr>
        <p:spPr>
          <a:xfrm>
            <a:off x="2215593" y="414910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パラメータ「システム名」を表示</a:t>
            </a:r>
            <a:endParaRPr kumimoji="1" lang="en-US" altLang="ja-JP" sz="1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5272613" y="28928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5303844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366753" y="2599746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ロードバランサへのアクセス結果画面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2343116"/>
            <a:ext cx="2520000" cy="10858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470" y="3525104"/>
            <a:ext cx="2520000" cy="1085884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6746323" y="465317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4932709"/>
            <a:ext cx="2520000" cy="1085884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 bwMode="auto">
          <a:xfrm flipV="1">
            <a:off x="8904390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904390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5303844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975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/>
              <a:t>参考 </a:t>
            </a:r>
            <a:r>
              <a:rPr lang="en-US" altLang="ja-JP" dirty="0" smtClean="0"/>
              <a:t>- </a:t>
            </a:r>
            <a:r>
              <a:rPr lang="ja-JP" altLang="en-US" dirty="0" smtClean="0"/>
              <a:t>通常はユーザが見ることはないメニュー </a:t>
            </a:r>
            <a:r>
              <a:rPr lang="en-US" altLang="ja-JP" dirty="0" smtClean="0"/>
              <a:t>-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85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(1/4)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1774394" y="2600314"/>
            <a:ext cx="6337886" cy="12035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32217" y="3861060"/>
            <a:ext cx="1064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CS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テンプレートの設計書類も</a:t>
            </a:r>
            <a:r>
              <a:rPr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IT Automation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で管理可能です。</a:t>
            </a: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ドキュメント管理に必要なドキュメントをアップロードします。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95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(2/4)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284621" y="1978500"/>
            <a:ext cx="1346759" cy="4008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5714497" y="2649974"/>
            <a:ext cx="3528490" cy="250726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00685" y="5236972"/>
            <a:ext cx="87561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シナリオ毎に使うスタック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emplate File)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を紐づけます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サーバ」では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11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本のスタックを紐づけています。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kumimoji="1"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構築対象に「●」を付けているものが構築されます。</a:t>
            </a:r>
            <a: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「●」をメンテナンスすることでスタックを選択できます。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スタック単位にリトライ回数の設定も可能です。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000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0207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(3/4)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4145199" y="2801686"/>
            <a:ext cx="1230701" cy="21600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61351" y="3539721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変数化した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2939802"/>
            <a:ext cx="936130" cy="59991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7199" b="233"/>
          <a:stretch/>
        </p:blipFill>
        <p:spPr>
          <a:xfrm>
            <a:off x="6600070" y="1772770"/>
            <a:ext cx="4130136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0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8175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(4/4)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4087431" y="3011445"/>
            <a:ext cx="1288469" cy="18031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3191760"/>
            <a:ext cx="1152160" cy="216359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7" name="テキスト ボックス 6"/>
          <p:cNvSpPr txBox="1"/>
          <p:nvPr/>
        </p:nvSpPr>
        <p:spPr>
          <a:xfrm>
            <a:off x="772146" y="4222738"/>
            <a:ext cx="35766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使用している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Playbook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単純な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実現できています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4087431" y="2801230"/>
            <a:ext cx="1288469" cy="180248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 bwMode="auto">
          <a:xfrm>
            <a:off x="5591930" y="2924930"/>
            <a:ext cx="1106911" cy="10579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20134" b="5581"/>
          <a:stretch/>
        </p:blipFill>
        <p:spPr>
          <a:xfrm>
            <a:off x="6840432" y="1952625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9636" b="6080"/>
          <a:stretch/>
        </p:blipFill>
        <p:spPr>
          <a:xfrm>
            <a:off x="6840432" y="4275350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6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>
                <a:latin typeface="+mn-ea"/>
              </a:rPr>
              <a:t>付録</a:t>
            </a:r>
            <a:r>
              <a:rPr lang="en-US" altLang="ja-JP" dirty="0" smtClean="0">
                <a:latin typeface="+mn-ea"/>
              </a:rPr>
              <a:t>A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r>
              <a:rPr lang="ja-JP" altLang="en-US" dirty="0"/>
              <a:t> </a:t>
            </a:r>
            <a:r>
              <a:rPr lang="ja-JP" altLang="en-US" dirty="0">
                <a:latin typeface="+mn-ea"/>
              </a:rPr>
              <a:t>出来上がったシステムの</a:t>
            </a:r>
            <a:r>
              <a:rPr lang="en-US" altLang="ja-JP" dirty="0">
                <a:latin typeface="+mn-ea"/>
              </a:rPr>
              <a:t>EC2</a:t>
            </a:r>
            <a:r>
              <a:rPr lang="ja-JP" altLang="en-US" dirty="0">
                <a:latin typeface="+mn-ea"/>
              </a:rPr>
              <a:t>に</a:t>
            </a:r>
            <a:r>
              <a:rPr lang="en-US" altLang="ja-JP" dirty="0" err="1">
                <a:latin typeface="+mn-ea"/>
              </a:rPr>
              <a:t>Ansible</a:t>
            </a:r>
            <a:r>
              <a:rPr lang="ja-JP" altLang="en-US" dirty="0">
                <a:latin typeface="+mn-ea"/>
              </a:rPr>
              <a:t>を使って設定</a:t>
            </a:r>
            <a:r>
              <a:rPr lang="ja-JP" altLang="en-US" dirty="0" smtClean="0">
                <a:latin typeface="+mn-ea"/>
              </a:rPr>
              <a:t>変更す</a:t>
            </a:r>
            <a:r>
              <a:rPr lang="ja-JP" altLang="en-US" dirty="0">
                <a:latin typeface="+mn-ea"/>
              </a:rPr>
              <a:t>る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endParaRPr lang="en-US" altLang="ja-JP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1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 smtClean="0"/>
              <a:t>– (1/6)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稼働中の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EC2(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ja-JP" altLang="en-US" sz="2400" b="1" u="sng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緊急でパッチ適用するケース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などにおいて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ITA 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＋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Red Hat </a:t>
            </a: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Ansible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Automation Platform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を活用頂けます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7865467" y="1889178"/>
            <a:ext cx="406057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166973" y="1889178"/>
            <a:ext cx="5278884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92224" y="579495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281295" y="1886949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2224" y="404979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95" y="1965220"/>
            <a:ext cx="1245235" cy="46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67" y="1958956"/>
            <a:ext cx="1875120" cy="468000"/>
          </a:xfrm>
          <a:prstGeom prst="rect">
            <a:avLst/>
          </a:prstGeom>
        </p:spPr>
      </p:pic>
      <p:sp>
        <p:nvSpPr>
          <p:cNvPr id="95" name="テキスト ボックス 94"/>
          <p:cNvSpPr txBox="1"/>
          <p:nvPr/>
        </p:nvSpPr>
        <p:spPr>
          <a:xfrm>
            <a:off x="4050875" y="1935078"/>
            <a:ext cx="104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spc="-100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200" b="1" spc="-100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96" name="図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00" y="1951903"/>
            <a:ext cx="811160" cy="243348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12" name="円柱 111"/>
          <p:cNvSpPr/>
          <p:nvPr/>
        </p:nvSpPr>
        <p:spPr bwMode="auto">
          <a:xfrm>
            <a:off x="2293378" y="2483523"/>
            <a:ext cx="2876426" cy="2817737"/>
          </a:xfrm>
          <a:prstGeom prst="can">
            <a:avLst>
              <a:gd name="adj" fmla="val 11493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279384" y="249566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endParaRPr kumimoji="1" lang="ja-JP" altLang="en-US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4" name="角丸四角形 113"/>
          <p:cNvSpPr/>
          <p:nvPr/>
        </p:nvSpPr>
        <p:spPr bwMode="auto">
          <a:xfrm>
            <a:off x="5476694" y="2483522"/>
            <a:ext cx="1352848" cy="3927438"/>
          </a:xfrm>
          <a:prstGeom prst="roundRect">
            <a:avLst>
              <a:gd name="adj" fmla="val 9956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416635" y="2495664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Symphony</a:t>
            </a:r>
            <a:endParaRPr kumimoji="1" lang="ja-JP" altLang="en-US" sz="12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8" name="直線コネクタ 17"/>
          <p:cNvCxnSpPr/>
          <p:nvPr/>
        </p:nvCxnSpPr>
        <p:spPr bwMode="auto">
          <a:xfrm flipV="1">
            <a:off x="6158301" y="3392092"/>
            <a:ext cx="0" cy="23763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フローチャート: 論理積ゲート 18"/>
          <p:cNvSpPr/>
          <p:nvPr/>
        </p:nvSpPr>
        <p:spPr bwMode="auto">
          <a:xfrm rot="5400000">
            <a:off x="5918301" y="576842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0" name="フローチャート: 論理積ゲート 19"/>
          <p:cNvSpPr/>
          <p:nvPr/>
        </p:nvSpPr>
        <p:spPr bwMode="auto">
          <a:xfrm rot="5400000" flipH="1">
            <a:off x="5918301" y="291209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726301" y="3483358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726301" y="4054624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570" y="2204830"/>
            <a:ext cx="1440200" cy="722521"/>
          </a:xfrm>
          <a:prstGeom prst="rect">
            <a:avLst/>
          </a:prstGeom>
        </p:spPr>
      </p:pic>
      <p:sp>
        <p:nvSpPr>
          <p:cNvPr id="61" name="角丸四角形 60"/>
          <p:cNvSpPr/>
          <p:nvPr/>
        </p:nvSpPr>
        <p:spPr bwMode="auto">
          <a:xfrm>
            <a:off x="5726301" y="4625890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3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5726301" y="5197156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4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" name="角丸四角形 1"/>
          <p:cNvSpPr/>
          <p:nvPr/>
        </p:nvSpPr>
        <p:spPr bwMode="auto">
          <a:xfrm>
            <a:off x="10636375" y="2403233"/>
            <a:ext cx="554355" cy="52418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4" name="直線コネクタ 3"/>
          <p:cNvCxnSpPr/>
          <p:nvPr/>
        </p:nvCxnSpPr>
        <p:spPr bwMode="auto">
          <a:xfrm flipH="1">
            <a:off x="8418102" y="2407920"/>
            <a:ext cx="2251803" cy="7005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68" name="直線コネクタ 67"/>
          <p:cNvCxnSpPr/>
          <p:nvPr/>
        </p:nvCxnSpPr>
        <p:spPr bwMode="auto">
          <a:xfrm>
            <a:off x="11186160" y="2434590"/>
            <a:ext cx="432995" cy="8619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67" name="角丸四角形 66"/>
          <p:cNvSpPr/>
          <p:nvPr/>
        </p:nvSpPr>
        <p:spPr bwMode="auto">
          <a:xfrm>
            <a:off x="8146019" y="3108112"/>
            <a:ext cx="3499475" cy="330901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pSp>
        <p:nvGrpSpPr>
          <p:cNvPr id="82" name="グループ化 81"/>
          <p:cNvGrpSpPr/>
          <p:nvPr/>
        </p:nvGrpSpPr>
        <p:grpSpPr>
          <a:xfrm>
            <a:off x="9528114" y="3517123"/>
            <a:ext cx="731520" cy="2621205"/>
            <a:chOff x="9667608" y="3517123"/>
            <a:chExt cx="731520" cy="2621205"/>
          </a:xfrm>
        </p:grpSpPr>
        <p:pic>
          <p:nvPicPr>
            <p:cNvPr id="70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3517123"/>
              <a:ext cx="731520" cy="731520"/>
            </a:xfrm>
            <a:prstGeom prst="rect">
              <a:avLst/>
            </a:prstGeom>
          </p:spPr>
        </p:pic>
        <p:pic>
          <p:nvPicPr>
            <p:cNvPr id="71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5406808"/>
              <a:ext cx="731520" cy="731520"/>
            </a:xfrm>
            <a:prstGeom prst="rect">
              <a:avLst/>
            </a:prstGeom>
          </p:spPr>
        </p:pic>
      </p:grpSp>
      <p:grpSp>
        <p:nvGrpSpPr>
          <p:cNvPr id="81" name="グループ化 80"/>
          <p:cNvGrpSpPr/>
          <p:nvPr/>
        </p:nvGrpSpPr>
        <p:grpSpPr>
          <a:xfrm>
            <a:off x="8472330" y="4461965"/>
            <a:ext cx="2843088" cy="731520"/>
            <a:chOff x="8576922" y="4353681"/>
            <a:chExt cx="2843088" cy="731520"/>
          </a:xfrm>
        </p:grpSpPr>
        <p:pic>
          <p:nvPicPr>
            <p:cNvPr id="69" name="Picture 14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8490" y="4353681"/>
              <a:ext cx="731520" cy="731520"/>
            </a:xfrm>
            <a:prstGeom prst="rect">
              <a:avLst/>
            </a:prstGeom>
          </p:spPr>
        </p:pic>
        <p:pic>
          <p:nvPicPr>
            <p:cNvPr id="73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922" y="4353681"/>
              <a:ext cx="731520" cy="731520"/>
            </a:xfrm>
            <a:prstGeom prst="rect">
              <a:avLst/>
            </a:prstGeom>
          </p:spPr>
        </p:pic>
      </p:grpSp>
      <p:cxnSp>
        <p:nvCxnSpPr>
          <p:cNvPr id="74" name="直線コネクタ 73"/>
          <p:cNvCxnSpPr>
            <a:stCxn id="70" idx="3"/>
            <a:endCxn id="69" idx="1"/>
          </p:cNvCxnSpPr>
          <p:nvPr/>
        </p:nvCxnSpPr>
        <p:spPr bwMode="auto">
          <a:xfrm>
            <a:off x="10259634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直線コネクタ 77"/>
          <p:cNvCxnSpPr>
            <a:stCxn id="71" idx="3"/>
            <a:endCxn id="69" idx="1"/>
          </p:cNvCxnSpPr>
          <p:nvPr/>
        </p:nvCxnSpPr>
        <p:spPr bwMode="auto">
          <a:xfrm flipV="1">
            <a:off x="10259634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直線コネクタ 82"/>
          <p:cNvCxnSpPr>
            <a:stCxn id="70" idx="1"/>
            <a:endCxn id="73" idx="3"/>
          </p:cNvCxnSpPr>
          <p:nvPr/>
        </p:nvCxnSpPr>
        <p:spPr bwMode="auto">
          <a:xfrm flipH="1">
            <a:off x="9203850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直線コネクタ 85"/>
          <p:cNvCxnSpPr>
            <a:stCxn id="71" idx="1"/>
            <a:endCxn id="73" idx="3"/>
          </p:cNvCxnSpPr>
          <p:nvPr/>
        </p:nvCxnSpPr>
        <p:spPr bwMode="auto">
          <a:xfrm flipH="1" flipV="1">
            <a:off x="9203850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テキスト ボックス 88"/>
          <p:cNvSpPr txBox="1"/>
          <p:nvPr/>
        </p:nvSpPr>
        <p:spPr>
          <a:xfrm>
            <a:off x="9354481" y="4435310"/>
            <a:ext cx="1015663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ja-JP" sz="5400" b="1" dirty="0">
                <a:solidFill>
                  <a:srgbClr val="F58536"/>
                </a:solidFill>
              </a:rPr>
              <a:t>…</a:t>
            </a:r>
            <a:endParaRPr kumimoji="1" lang="ja-JP" altLang="en-US" sz="5400" b="1" dirty="0">
              <a:solidFill>
                <a:srgbClr val="F58536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9622350" y="3639950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9622738" y="5526675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#n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8512268" y="458066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b="1" dirty="0" smtClean="0">
                <a:solidFill>
                  <a:schemeClr val="bg1"/>
                </a:solidFill>
              </a:rPr>
              <a:t>踏み台</a:t>
            </a:r>
            <a:r>
              <a:rPr kumimoji="1" lang="en-US" altLang="ja-JP" sz="1200" b="1" dirty="0" smtClean="0">
                <a:solidFill>
                  <a:schemeClr val="bg1"/>
                </a:solidFill>
              </a:rPr>
              <a:t/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EC2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3" name="フローチャート: 内部記憶 92"/>
          <p:cNvSpPr/>
          <p:nvPr/>
        </p:nvSpPr>
        <p:spPr bwMode="auto">
          <a:xfrm>
            <a:off x="3879930" y="2924930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機器一覧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ホストリスト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4" name="フローチャート: 内部記憶 93"/>
          <p:cNvSpPr/>
          <p:nvPr/>
        </p:nvSpPr>
        <p:spPr bwMode="auto">
          <a:xfrm>
            <a:off x="3879930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ホスト紐付管理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8" name="フローチャート: 内部記憶 97"/>
          <p:cNvSpPr/>
          <p:nvPr/>
        </p:nvSpPr>
        <p:spPr bwMode="auto">
          <a:xfrm>
            <a:off x="2413638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endParaRPr lang="en-US" altLang="ja-JP" sz="1067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に対する設定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03" name="円弧 102"/>
          <p:cNvSpPr/>
          <p:nvPr/>
        </p:nvSpPr>
        <p:spPr bwMode="auto">
          <a:xfrm>
            <a:off x="5064454" y="3601380"/>
            <a:ext cx="3163723" cy="242410"/>
          </a:xfrm>
          <a:prstGeom prst="arc">
            <a:avLst>
              <a:gd name="adj1" fmla="val 16200000"/>
              <a:gd name="adj2" fmla="val 5394687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795893" y="3368420"/>
            <a:ext cx="1316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リストを取得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07" name="直線矢印コネクタ 106"/>
          <p:cNvCxnSpPr/>
          <p:nvPr/>
        </p:nvCxnSpPr>
        <p:spPr bwMode="auto">
          <a:xfrm flipH="1" flipV="1">
            <a:off x="5015960" y="3284980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10" name="直線矢印コネクタ 109"/>
          <p:cNvCxnSpPr/>
          <p:nvPr/>
        </p:nvCxnSpPr>
        <p:spPr bwMode="auto">
          <a:xfrm flipH="1">
            <a:off x="5015960" y="3763675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1" name="テキスト ボックス 110"/>
          <p:cNvSpPr txBox="1"/>
          <p:nvPr/>
        </p:nvSpPr>
        <p:spPr>
          <a:xfrm>
            <a:off x="4799820" y="3407456"/>
            <a:ext cx="8883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err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反映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16" name="直線矢印コネクタ 115"/>
          <p:cNvCxnSpPr/>
          <p:nvPr/>
        </p:nvCxnSpPr>
        <p:spPr bwMode="auto">
          <a:xfrm>
            <a:off x="6672080" y="4293120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8" name="テキスト ボックス 117"/>
          <p:cNvSpPr txBox="1"/>
          <p:nvPr/>
        </p:nvSpPr>
        <p:spPr>
          <a:xfrm>
            <a:off x="6750798" y="4113095"/>
            <a:ext cx="2492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にログインするための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鍵ファイルを一時的に配置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45" name="右矢印 44"/>
          <p:cNvSpPr/>
          <p:nvPr/>
        </p:nvSpPr>
        <p:spPr bwMode="auto">
          <a:xfrm>
            <a:off x="1606260" y="4010489"/>
            <a:ext cx="894291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19" name="フリーフォーム 118"/>
          <p:cNvSpPr/>
          <p:nvPr/>
        </p:nvSpPr>
        <p:spPr bwMode="auto">
          <a:xfrm>
            <a:off x="3223950" y="4442777"/>
            <a:ext cx="2485970" cy="484823"/>
          </a:xfrm>
          <a:custGeom>
            <a:avLst/>
            <a:gdLst>
              <a:gd name="connsiteX0" fmla="*/ 2485970 w 2485970"/>
              <a:gd name="connsiteY0" fmla="*/ 332423 h 484823"/>
              <a:gd name="connsiteX1" fmla="*/ 1439490 w 2485970"/>
              <a:gd name="connsiteY1" fmla="*/ 58103 h 484823"/>
              <a:gd name="connsiteX2" fmla="*/ 17090 w 2485970"/>
              <a:gd name="connsiteY2" fmla="*/ 37783 h 484823"/>
              <a:gd name="connsiteX3" fmla="*/ 2475810 w 2485970"/>
              <a:gd name="connsiteY3" fmla="*/ 484823 h 4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5970" h="484823">
                <a:moveTo>
                  <a:pt x="2485970" y="332423"/>
                </a:moveTo>
                <a:cubicBezTo>
                  <a:pt x="2168470" y="219816"/>
                  <a:pt x="1850970" y="107210"/>
                  <a:pt x="1439490" y="58103"/>
                </a:cubicBezTo>
                <a:cubicBezTo>
                  <a:pt x="1028010" y="8996"/>
                  <a:pt x="-155630" y="-33337"/>
                  <a:pt x="17090" y="37783"/>
                </a:cubicBezTo>
                <a:cubicBezTo>
                  <a:pt x="189810" y="108903"/>
                  <a:pt x="1332810" y="296863"/>
                  <a:pt x="2475810" y="484823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/>
        </p:nvSpPr>
        <p:spPr bwMode="auto">
          <a:xfrm>
            <a:off x="6673600" y="3931920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 122"/>
          <p:cNvSpPr/>
          <p:nvPr/>
        </p:nvSpPr>
        <p:spPr bwMode="auto">
          <a:xfrm flipV="1">
            <a:off x="6673600" y="4922847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3736606" y="4599949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から設定情報を取得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6770878" y="4758145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を設定変更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26" name="直線矢印コネクタ 125"/>
          <p:cNvCxnSpPr/>
          <p:nvPr/>
        </p:nvCxnSpPr>
        <p:spPr bwMode="auto">
          <a:xfrm flipV="1">
            <a:off x="6672080" y="5071042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7" name="テキスト ボックス 126"/>
          <p:cNvSpPr txBox="1"/>
          <p:nvPr/>
        </p:nvSpPr>
        <p:spPr>
          <a:xfrm>
            <a:off x="6821329" y="5157240"/>
            <a:ext cx="2351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一時的に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に配置した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を削除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8" name="右矢印 127"/>
          <p:cNvSpPr/>
          <p:nvPr/>
        </p:nvSpPr>
        <p:spPr bwMode="auto">
          <a:xfrm>
            <a:off x="1606260" y="5753553"/>
            <a:ext cx="3935726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212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0" y="2982159"/>
            <a:ext cx="5040000" cy="21717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(</a:t>
            </a:r>
            <a:r>
              <a:rPr lang="en-US" altLang="ja-JP" dirty="0" smtClean="0"/>
              <a:t>2/6)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に対して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画面に画像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(※)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を挿入します。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※ EC2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に対するパッチ適用に見立ててご理解ください。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746323" y="206599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984494" y="32344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10.11.22.66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6586300" y="3803086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851320" y="391415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5272613" y="28928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5303844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366753" y="2599746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ロードバランサへのアクセス結果画面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2343116"/>
            <a:ext cx="2520000" cy="10858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470" y="3525104"/>
            <a:ext cx="2520000" cy="1085884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6746323" y="465317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4932709"/>
            <a:ext cx="2520000" cy="1085884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 bwMode="auto">
          <a:xfrm flipV="1">
            <a:off x="8904390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904390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5303844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正方形/長方形 23"/>
          <p:cNvSpPr/>
          <p:nvPr/>
        </p:nvSpPr>
        <p:spPr bwMode="auto">
          <a:xfrm>
            <a:off x="239351" y="4253738"/>
            <a:ext cx="2616199" cy="678971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2" name="直線矢印コネクタ 11"/>
          <p:cNvCxnSpPr/>
          <p:nvPr/>
        </p:nvCxnSpPr>
        <p:spPr bwMode="auto">
          <a:xfrm flipH="1" flipV="1">
            <a:off x="1751681" y="4676736"/>
            <a:ext cx="305073" cy="103272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191180" y="5751874"/>
            <a:ext cx="4028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画像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無い状態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パッチ適用前と考えてください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6418311" y="2979029"/>
            <a:ext cx="1261910" cy="327498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9552480" y="4169257"/>
            <a:ext cx="1261910" cy="327498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418311" y="5561895"/>
            <a:ext cx="1261910" cy="327498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828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/>
              <a:t>施策概要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52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4022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(3/6)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790640" y="3269741"/>
            <a:ext cx="344810" cy="30328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2234890" y="3545677"/>
            <a:ext cx="2204880" cy="1107493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10" y="4494580"/>
            <a:ext cx="7500531" cy="1884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5120980" y="3717040"/>
            <a:ext cx="6336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挿入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したい画像をアップロード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パッチデータをアップロードするイメージ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5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(4/6)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 bwMode="auto">
          <a:xfrm>
            <a:off x="1127310" y="2780910"/>
            <a:ext cx="6437966" cy="6480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 flipH="1" flipV="1">
            <a:off x="4848556" y="3501010"/>
            <a:ext cx="383324" cy="68998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7" name="テキスト ボックス 16"/>
          <p:cNvSpPr txBox="1"/>
          <p:nvPr/>
        </p:nvSpPr>
        <p:spPr>
          <a:xfrm>
            <a:off x="3131793" y="4191505"/>
            <a:ext cx="8941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Symphony(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＝ジョブフロー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(EC2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1127310" y="5563040"/>
            <a:ext cx="4896680" cy="1893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99820" y="5996005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0" name="直線矢印コネクタ 19"/>
          <p:cNvCxnSpPr/>
          <p:nvPr/>
        </p:nvCxnSpPr>
        <p:spPr bwMode="auto">
          <a:xfrm flipH="1" flipV="1">
            <a:off x="5087861" y="5792572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38942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105625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(5/6)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96775" y="755935"/>
            <a:ext cx="839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</a:t>
            </a:r>
            <a:r>
              <a:rPr kumimoji="1" lang="en-US" altLang="ja-JP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32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への</a:t>
            </a:r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設定変更が完了です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68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0" y="2982159"/>
            <a:ext cx="5040000" cy="21717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</a:t>
            </a:r>
            <a:r>
              <a:rPr lang="en-US" altLang="ja-JP" dirty="0"/>
              <a:t>6</a:t>
            </a:r>
            <a:r>
              <a:rPr lang="en-US" altLang="ja-JP" dirty="0" smtClean="0"/>
              <a:t>/6)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に画像が挿入されます。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パッチが適用されたとお考え下さい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746323" y="206599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984494" y="32344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10.11.22.66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6586300" y="3803086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851320" y="391415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5272613" y="28928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5303844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366753" y="2599746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ロードバランサへのアクセス結果画面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2343116"/>
            <a:ext cx="2520000" cy="10858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470" y="3525104"/>
            <a:ext cx="2520000" cy="1085884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6746323" y="465317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4932709"/>
            <a:ext cx="2520000" cy="1085884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 bwMode="auto">
          <a:xfrm flipV="1">
            <a:off x="8904390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904390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5303844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4234866"/>
            <a:ext cx="1825230" cy="71671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58" y="2982159"/>
            <a:ext cx="860384" cy="337847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58" y="5591427"/>
            <a:ext cx="860384" cy="337847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2" y="4164082"/>
            <a:ext cx="860384" cy="337847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 bwMode="auto">
          <a:xfrm flipH="1" flipV="1">
            <a:off x="1343340" y="4991724"/>
            <a:ext cx="713415" cy="717742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145732" y="5751874"/>
            <a:ext cx="4798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全ての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に画像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が挿入されます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パッチが適用されたと考えてください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56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90" y="3357400"/>
            <a:ext cx="5884220" cy="2952000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CS (CloudSystem) </a:t>
            </a:r>
            <a:r>
              <a:rPr lang="ja-JP" altLang="en-US" dirty="0" smtClean="0"/>
              <a:t>テンプレートとは？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727630"/>
            <a:ext cx="11712168" cy="1025903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0"/>
              </a:spcBef>
              <a:buClr>
                <a:srgbClr val="002B62"/>
              </a:buClr>
              <a:defRPr/>
            </a:pP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テンプレートは「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設計済みクラウドシステムモデル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の</a:t>
            </a:r>
            <a:r>
              <a:rPr lang="en-US" altLang="ja-JP" sz="2000" b="1" kern="0" dirty="0" err="1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IaC</a:t>
            </a:r>
            <a:r>
              <a:rPr lang="en-US" altLang="ja-JP" sz="16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(Infrastructure as a Code)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」です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</a:b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運用管理やセキュリテイな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ど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運用上必須の機能が構築済み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であることが特徴です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graphicFrame>
        <p:nvGraphicFramePr>
          <p:cNvPr id="31" name="コンテンツ プレースホルダー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3447339"/>
              </p:ext>
            </p:extLst>
          </p:nvPr>
        </p:nvGraphicFramePr>
        <p:xfrm>
          <a:off x="237067" y="1844780"/>
          <a:ext cx="1171363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機能分類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概要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実行基盤機能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本テンプレートデモでは、ロードバランサ配下のスケールアウト型</a:t>
                      </a:r>
                      <a:r>
                        <a:rPr kumimoji="1" lang="en-US" altLang="ja-JP" sz="1400" dirty="0" smtClean="0"/>
                        <a:t>Web</a:t>
                      </a:r>
                      <a:r>
                        <a:rPr kumimoji="1" lang="ja-JP" altLang="en-US" sz="1400" dirty="0" smtClean="0"/>
                        <a:t>サーバを構成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運用管理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監視、ログなど、プラットフォームの正常性を維持する機能群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セキュリティ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アクセス制御など、プラットフォームのセキュリティを確保する機能群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角丸四角形 1"/>
          <p:cNvSpPr/>
          <p:nvPr/>
        </p:nvSpPr>
        <p:spPr bwMode="auto">
          <a:xfrm>
            <a:off x="3247350" y="4306730"/>
            <a:ext cx="1710413" cy="1872000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7176150" y="4306730"/>
            <a:ext cx="1722540" cy="1870233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11" name="直線コネクタ 10"/>
          <p:cNvCxnSpPr/>
          <p:nvPr/>
        </p:nvCxnSpPr>
        <p:spPr bwMode="auto">
          <a:xfrm>
            <a:off x="3143590" y="3859301"/>
            <a:ext cx="958854" cy="37786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8" name="直線コネクタ 17"/>
          <p:cNvCxnSpPr/>
          <p:nvPr/>
        </p:nvCxnSpPr>
        <p:spPr bwMode="auto">
          <a:xfrm>
            <a:off x="3359620" y="3789050"/>
            <a:ext cx="4715409" cy="44811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" name="右中かっこ 4"/>
          <p:cNvSpPr/>
          <p:nvPr/>
        </p:nvSpPr>
        <p:spPr bwMode="auto">
          <a:xfrm rot="5400000">
            <a:off x="6012191" y="5450436"/>
            <a:ext cx="167618" cy="1944270"/>
          </a:xfrm>
          <a:prstGeom prst="rightBrace">
            <a:avLst>
              <a:gd name="adj1" fmla="val 52373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18125" y="6516148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実行基盤機能は最低限の機能（オートスケール＋</a:t>
            </a:r>
            <a:r>
              <a:rPr lang="en-US" altLang="ja-JP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LB</a:t>
            </a:r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）のみを具備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1812" y="3212970"/>
            <a:ext cx="47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運用管理・セキュリティ機能を設計済み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サーバを使わずマネージドサービスで実現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5" grpId="0" animBg="1"/>
      <p:bldP spid="2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>
          <a:xfrm>
            <a:off x="239351" y="38400"/>
            <a:ext cx="11712000" cy="624000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Exastro</a:t>
            </a:r>
            <a:r>
              <a:rPr lang="en-US" altLang="ja-JP" dirty="0" smtClean="0"/>
              <a:t> IT Automation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64630"/>
            <a:ext cx="11712168" cy="1080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6096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en-US" altLang="ja-JP" sz="2667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IT Automation</a:t>
            </a: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は</a:t>
            </a: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「</a:t>
            </a:r>
            <a:r>
              <a:rPr lang="ja-JP" altLang="en-US" sz="2667" b="1" kern="0" dirty="0">
                <a:solidFill>
                  <a:srgbClr val="C0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システム情報をデジタル管理するためのフレームワーク</a:t>
            </a:r>
            <a:r>
              <a:rPr lang="ja-JP" altLang="en-US" sz="2667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」です</a:t>
            </a:r>
            <a:endParaRPr lang="en-US" altLang="ja-JP" sz="2667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65" y="1880784"/>
            <a:ext cx="9480470" cy="4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4890" y="2944132"/>
            <a:ext cx="5207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0" b="1" dirty="0" smtClean="0">
                <a:solidFill>
                  <a:srgbClr val="002B62"/>
                </a:solidFill>
              </a:rPr>
              <a:t>CS Template</a:t>
            </a:r>
            <a:endParaRPr kumimoji="1" lang="ja-JP" altLang="en-US" sz="6000" b="1" dirty="0">
              <a:solidFill>
                <a:srgbClr val="002B62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76467" y="2790244"/>
            <a:ext cx="103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rgbClr val="002B62"/>
                </a:solidFill>
              </a:rPr>
              <a:t>×</a:t>
            </a:r>
            <a:endParaRPr kumimoji="1" lang="ja-JP" altLang="en-US" sz="8000" b="1" dirty="0">
              <a:solidFill>
                <a:srgbClr val="002B62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43" y="2795007"/>
            <a:ext cx="5264408" cy="1313913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6029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角丸四角形 35"/>
          <p:cNvSpPr/>
          <p:nvPr/>
        </p:nvSpPr>
        <p:spPr bwMode="auto">
          <a:xfrm>
            <a:off x="983291" y="2172702"/>
            <a:ext cx="3324733" cy="4306895"/>
          </a:xfrm>
          <a:prstGeom prst="roundRect">
            <a:avLst>
              <a:gd name="adj" fmla="val 6560"/>
            </a:avLst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3200" b="1" dirty="0">
              <a:ln w="0">
                <a:noFill/>
              </a:ln>
              <a:latin typeface="+mj-ea"/>
              <a:ea typeface="+mj-ea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1653992" y="2348850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58" name="正方形/長方形 5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正方形/長方形 5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③</a:t>
              </a: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95212" y="2541751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38" name="正方形/長方形 3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正方形/長方形 3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②</a:t>
              </a: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(1/3)</a:t>
            </a:r>
            <a:endParaRPr kumimoji="1" lang="ja-JP" altLang="en-US" dirty="0"/>
          </a:p>
        </p:txBody>
      </p:sp>
      <p:sp>
        <p:nvSpPr>
          <p:cNvPr id="43" name="フローチャート: 組合せ 42"/>
          <p:cNvSpPr/>
          <p:nvPr/>
        </p:nvSpPr>
        <p:spPr bwMode="auto">
          <a:xfrm rot="16200000">
            <a:off x="3204673" y="3681588"/>
            <a:ext cx="3553407" cy="592819"/>
          </a:xfrm>
          <a:prstGeom prst="flowChartMerge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5259510" y="5197631"/>
            <a:ext cx="877163" cy="1327799"/>
            <a:chOff x="3159727" y="5261110"/>
            <a:chExt cx="877163" cy="1327798"/>
          </a:xfrm>
        </p:grpSpPr>
        <p:grpSp>
          <p:nvGrpSpPr>
            <p:cNvPr id="45" name="グループ化 44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47" name="フリーフォーム 46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8" name="フリーフォーム 47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46" name="テキスト ボックス 45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50" name="図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46" y="4990793"/>
            <a:ext cx="506393" cy="709323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1136435" y="2734652"/>
            <a:ext cx="2521589" cy="828000"/>
            <a:chOff x="1169536" y="2326105"/>
            <a:chExt cx="2521589" cy="828000"/>
          </a:xfrm>
          <a:solidFill>
            <a:srgbClr val="CCFFCC"/>
          </a:solidFill>
        </p:grpSpPr>
        <p:sp>
          <p:nvSpPr>
            <p:cNvPr id="51" name="正方形/長方形 50"/>
            <p:cNvSpPr/>
            <p:nvPr/>
          </p:nvSpPr>
          <p:spPr bwMode="auto">
            <a:xfrm>
              <a:off x="1169536" y="2326105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正方形/長方形 41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実行基盤機能①</a:t>
              </a:r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1299374" y="3968946"/>
            <a:ext cx="2692567" cy="1009227"/>
            <a:chOff x="1319162" y="4439073"/>
            <a:chExt cx="2692567" cy="1009226"/>
          </a:xfrm>
        </p:grpSpPr>
        <p:sp>
          <p:nvSpPr>
            <p:cNvPr id="37" name="正方形/長方形 36"/>
            <p:cNvSpPr/>
            <p:nvPr/>
          </p:nvSpPr>
          <p:spPr bwMode="auto">
            <a:xfrm>
              <a:off x="1319162" y="4761759"/>
              <a:ext cx="2347962" cy="686540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運用基盤機能</a:t>
              </a:r>
              <a:b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</a:b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(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運用管理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セキュリティ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54" name="平行四辺形 53"/>
            <p:cNvSpPr/>
            <p:nvPr/>
          </p:nvSpPr>
          <p:spPr bwMode="auto">
            <a:xfrm>
              <a:off x="1319162" y="4439073"/>
              <a:ext cx="2692566" cy="317634"/>
            </a:xfrm>
            <a:prstGeom prst="parallelogram">
              <a:avLst>
                <a:gd name="adj" fmla="val 108965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55" name="平行四辺形 54"/>
            <p:cNvSpPr/>
            <p:nvPr/>
          </p:nvSpPr>
          <p:spPr bwMode="auto">
            <a:xfrm rot="16200000" flipV="1">
              <a:off x="3334814" y="4771384"/>
              <a:ext cx="1009226" cy="344604"/>
            </a:xfrm>
            <a:prstGeom prst="parallelogram">
              <a:avLst>
                <a:gd name="adj" fmla="val 92449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41" name="十字形 40"/>
          <p:cNvSpPr/>
          <p:nvPr/>
        </p:nvSpPr>
        <p:spPr bwMode="auto">
          <a:xfrm>
            <a:off x="2465656" y="3717039"/>
            <a:ext cx="360000" cy="360000"/>
          </a:xfrm>
          <a:prstGeom prst="plus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sp>
        <p:nvSpPr>
          <p:cNvPr id="57" name="四角形吹き出し 56"/>
          <p:cNvSpPr/>
          <p:nvPr/>
        </p:nvSpPr>
        <p:spPr bwMode="auto">
          <a:xfrm>
            <a:off x="6326224" y="5197631"/>
            <a:ext cx="4954496" cy="1267453"/>
          </a:xfrm>
          <a:prstGeom prst="wedgeRectCallout">
            <a:avLst>
              <a:gd name="adj1" fmla="val -57310"/>
              <a:gd name="adj2" fmla="val -20270"/>
            </a:avLst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サービス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(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システム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)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毎に実行基盤機能を選択したシステムが自動構築できる</a:t>
            </a:r>
            <a:endParaRPr lang="en-US" altLang="ja-JP" sz="2000" b="1" dirty="0">
              <a:solidFill>
                <a:srgbClr val="002B62"/>
              </a:solidFill>
              <a:latin typeface="+mj-ea"/>
            </a:endParaRPr>
          </a:p>
        </p:txBody>
      </p:sp>
      <p:sp>
        <p:nvSpPr>
          <p:cNvPr id="52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1169049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設計済み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ただ提供するだけでなく、自動構築ツール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”</a:t>
            </a:r>
            <a:r>
              <a:rPr lang="en-US" altLang="ja-JP" sz="2400" b="1" kern="0" dirty="0" err="1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 Automation”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取り込んだ状態で、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パラメータ調整＋実行の</a:t>
            </a:r>
            <a:r>
              <a:rPr lang="en-US" altLang="ja-JP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2</a:t>
            </a: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アクションでシステムを提供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することが可能です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45" y="5117357"/>
            <a:ext cx="2824025" cy="70483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62" name="テキスト ボックス 61"/>
          <p:cNvSpPr txBox="1"/>
          <p:nvPr/>
        </p:nvSpPr>
        <p:spPr>
          <a:xfrm>
            <a:off x="1427400" y="6009413"/>
            <a:ext cx="1356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4" y="5983301"/>
            <a:ext cx="1200000" cy="36000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grpSp>
        <p:nvGrpSpPr>
          <p:cNvPr id="3" name="グループ化 2"/>
          <p:cNvGrpSpPr/>
          <p:nvPr/>
        </p:nvGrpSpPr>
        <p:grpSpPr>
          <a:xfrm>
            <a:off x="5576657" y="2780910"/>
            <a:ext cx="6280143" cy="1872000"/>
            <a:chOff x="5576657" y="2780910"/>
            <a:chExt cx="6280143" cy="1872000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780" y="3442759"/>
              <a:ext cx="1202020" cy="1070476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9606985" y="3575626"/>
              <a:ext cx="748923" cy="804743"/>
              <a:chOff x="6797696" y="3727227"/>
              <a:chExt cx="748923" cy="804744"/>
            </a:xfrm>
          </p:grpSpPr>
          <p:sp>
            <p:nvSpPr>
              <p:cNvPr id="34" name="左矢印 33"/>
              <p:cNvSpPr/>
              <p:nvPr/>
            </p:nvSpPr>
            <p:spPr bwMode="auto">
              <a:xfrm rot="10800000">
                <a:off x="6904772" y="3727227"/>
                <a:ext cx="532001" cy="468406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6797696" y="4270361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100" b="1" dirty="0">
                    <a:solidFill>
                      <a:srgbClr val="002B62"/>
                    </a:solidFill>
                  </a:rPr>
                  <a:t>サービス</a:t>
                </a:r>
              </a:p>
            </p:txBody>
          </p:sp>
        </p:grpSp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6657" y="2780910"/>
              <a:ext cx="3731457" cy="18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1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 smtClean="0"/>
              <a:t>(2/3)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667"/>
              </a:spcBef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テンプレートと</a:t>
            </a: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Exastro</a:t>
            </a:r>
            <a:r>
              <a:rPr lang="ja-JP" altLang="en-US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での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実行との関連イメージは下記の通りです。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00874" y="1887185"/>
            <a:ext cx="429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 smtClean="0">
                <a:solidFill>
                  <a:srgbClr val="002B62"/>
                </a:solidFill>
              </a:rPr>
              <a:t>CS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テンプレート施策</a:t>
            </a:r>
            <a:r>
              <a:rPr lang="ja-JP" altLang="en-US" sz="2400" b="1" u="sng" dirty="0">
                <a:solidFill>
                  <a:srgbClr val="002B62"/>
                </a:solidFill>
              </a:rPr>
              <a:t>の広がり</a:t>
            </a:r>
          </a:p>
        </p:txBody>
      </p:sp>
      <p:cxnSp>
        <p:nvCxnSpPr>
          <p:cNvPr id="82" name="直線コネクタ 81"/>
          <p:cNvCxnSpPr/>
          <p:nvPr/>
        </p:nvCxnSpPr>
        <p:spPr bwMode="auto">
          <a:xfrm>
            <a:off x="6096000" y="1977324"/>
            <a:ext cx="0" cy="45024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3" name="テキスト ボックス 82"/>
          <p:cNvSpPr txBox="1"/>
          <p:nvPr/>
        </p:nvSpPr>
        <p:spPr>
          <a:xfrm>
            <a:off x="7483930" y="1887185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 err="1">
                <a:solidFill>
                  <a:srgbClr val="002B62"/>
                </a:solidFill>
              </a:rPr>
              <a:t>Exastro</a:t>
            </a:r>
            <a:r>
              <a:rPr lang="en-US" altLang="ja-JP" sz="2400" b="1" u="sng" dirty="0">
                <a:solidFill>
                  <a:srgbClr val="002B62"/>
                </a:solidFill>
              </a:rPr>
              <a:t> </a:t>
            </a:r>
            <a:r>
              <a:rPr lang="en-US" altLang="ja-JP" sz="2400" b="1" u="sng" dirty="0" smtClean="0">
                <a:solidFill>
                  <a:srgbClr val="002B62"/>
                </a:solidFill>
              </a:rPr>
              <a:t>ITA</a:t>
            </a:r>
            <a:r>
              <a:rPr lang="ja-JP" altLang="en-US" sz="2400" b="1" u="sng" dirty="0" err="1" smtClean="0">
                <a:solidFill>
                  <a:srgbClr val="002B62"/>
                </a:solidFill>
              </a:rPr>
              <a:t>での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実行</a:t>
            </a:r>
            <a:endParaRPr lang="ja-JP" altLang="en-US" sz="2400" b="1" u="sng" dirty="0">
              <a:solidFill>
                <a:srgbClr val="002B62"/>
              </a:solidFill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1516801" y="2464371"/>
            <a:ext cx="3360000" cy="444155"/>
            <a:chOff x="1137600" y="1776484"/>
            <a:chExt cx="2520000" cy="333116"/>
          </a:xfrm>
        </p:grpSpPr>
        <p:cxnSp>
          <p:nvCxnSpPr>
            <p:cNvPr id="85" name="直線矢印コネクタ 84"/>
            <p:cNvCxnSpPr/>
            <p:nvPr/>
          </p:nvCxnSpPr>
          <p:spPr bwMode="auto">
            <a:xfrm>
              <a:off x="1137600" y="2109600"/>
              <a:ext cx="2520000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6" name="テキスト ボックス 85"/>
            <p:cNvSpPr txBox="1"/>
            <p:nvPr/>
          </p:nvSpPr>
          <p:spPr>
            <a:xfrm>
              <a:off x="1197632" y="1776484"/>
              <a:ext cx="239993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133" b="1" dirty="0">
                  <a:solidFill>
                    <a:srgbClr val="002B62"/>
                  </a:solidFill>
                </a:rPr>
                <a:t>様々なクラウドへの適用</a:t>
              </a:r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792613" y="3119723"/>
            <a:ext cx="524189" cy="3360000"/>
            <a:chOff x="594459" y="2268000"/>
            <a:chExt cx="393141" cy="2520000"/>
          </a:xfrm>
        </p:grpSpPr>
        <p:cxnSp>
          <p:nvCxnSpPr>
            <p:cNvPr id="88" name="直線矢印コネクタ 87"/>
            <p:cNvCxnSpPr/>
            <p:nvPr/>
          </p:nvCxnSpPr>
          <p:spPr bwMode="auto">
            <a:xfrm>
              <a:off x="987600" y="2268000"/>
              <a:ext cx="0" cy="252000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9" name="テキスト ボックス 88"/>
            <p:cNvSpPr txBox="1"/>
            <p:nvPr/>
          </p:nvSpPr>
          <p:spPr>
            <a:xfrm>
              <a:off x="594459" y="2876622"/>
              <a:ext cx="384672" cy="130276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ja-JP" altLang="en-US" sz="2133" b="1" dirty="0" smtClean="0">
                  <a:solidFill>
                    <a:srgbClr val="002B62"/>
                  </a:solidFill>
                </a:rPr>
                <a:t>実行</a:t>
              </a:r>
              <a:r>
                <a:rPr lang="ja-JP" altLang="en-US" sz="2133" b="1" dirty="0">
                  <a:solidFill>
                    <a:srgbClr val="002B62"/>
                  </a:solidFill>
                </a:rPr>
                <a:t>基盤</a:t>
              </a:r>
              <a:r>
                <a:rPr lang="ja-JP" altLang="en-US" sz="2133" b="1" dirty="0" smtClean="0">
                  <a:solidFill>
                    <a:srgbClr val="002B62"/>
                  </a:solidFill>
                </a:rPr>
                <a:t>機能</a:t>
              </a:r>
              <a:endParaRPr lang="ja-JP" altLang="en-US" sz="2133" b="1" dirty="0">
                <a:solidFill>
                  <a:srgbClr val="002B62"/>
                </a:solidFill>
              </a:endParaRPr>
            </a:p>
          </p:txBody>
        </p:sp>
      </p:grpSp>
      <p:graphicFrame>
        <p:nvGraphicFramePr>
          <p:cNvPr id="90" name="表 89"/>
          <p:cNvGraphicFramePr>
            <a:graphicFrameLocks noGrp="1"/>
          </p:cNvGraphicFramePr>
          <p:nvPr>
            <p:extLst/>
          </p:nvPr>
        </p:nvGraphicFramePr>
        <p:xfrm>
          <a:off x="15168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1" name="表 90"/>
          <p:cNvGraphicFramePr>
            <a:graphicFrameLocks noGrp="1"/>
          </p:cNvGraphicFramePr>
          <p:nvPr>
            <p:extLst/>
          </p:nvPr>
        </p:nvGraphicFramePr>
        <p:xfrm>
          <a:off x="27360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Azure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2" name="表 91"/>
          <p:cNvGraphicFramePr>
            <a:graphicFrameLocks noGrp="1"/>
          </p:cNvGraphicFramePr>
          <p:nvPr>
            <p:extLst/>
          </p:nvPr>
        </p:nvGraphicFramePr>
        <p:xfrm>
          <a:off x="1516800" y="4322793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機能②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sp>
        <p:nvSpPr>
          <p:cNvPr id="93" name="テキスト ボックス 92"/>
          <p:cNvSpPr txBox="1"/>
          <p:nvPr/>
        </p:nvSpPr>
        <p:spPr>
          <a:xfrm>
            <a:off x="3916457" y="3280531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792" y="5517543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 rot="2700000">
            <a:off x="3330356" y="4981398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96" name="グループ化 95"/>
          <p:cNvGrpSpPr/>
          <p:nvPr/>
        </p:nvGrpSpPr>
        <p:grpSpPr>
          <a:xfrm>
            <a:off x="8115542" y="3012906"/>
            <a:ext cx="3520853" cy="694513"/>
            <a:chOff x="5517256" y="2187886"/>
            <a:chExt cx="2640640" cy="520885"/>
          </a:xfrm>
        </p:grpSpPr>
        <p:cxnSp>
          <p:nvCxnSpPr>
            <p:cNvPr id="97" name="直線コネクタ 96"/>
            <p:cNvCxnSpPr>
              <a:stCxn id="9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8" name="フローチャート: 論理積ゲート 9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9" name="フローチャート: 論理積ゲート 9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0" name="角丸四角形 9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01" name="直線コネクタ 10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" name="直線コネクタ 101"/>
            <p:cNvCxnSpPr>
              <a:endCxn id="9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3" name="角丸四角形 10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4" name="正方形/長方形 10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05" name="右中かっこ 104"/>
          <p:cNvSpPr/>
          <p:nvPr/>
        </p:nvSpPr>
        <p:spPr bwMode="auto">
          <a:xfrm rot="16200000">
            <a:off x="9789215" y="1015450"/>
            <a:ext cx="173508" cy="3520855"/>
          </a:xfrm>
          <a:prstGeom prst="rightBrace">
            <a:avLst>
              <a:gd name="adj1" fmla="val 53190"/>
              <a:gd name="adj2" fmla="val 50000"/>
            </a:avLst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9212903" y="2354180"/>
            <a:ext cx="1326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002B62"/>
                </a:solidFill>
              </a:rPr>
              <a:t>Symphony</a:t>
            </a:r>
            <a:endParaRPr lang="ja-JP" altLang="en-US" sz="1600" b="1" dirty="0">
              <a:solidFill>
                <a:srgbClr val="002B62"/>
              </a:solidFill>
            </a:endParaRPr>
          </a:p>
        </p:txBody>
      </p:sp>
      <p:grpSp>
        <p:nvGrpSpPr>
          <p:cNvPr id="107" name="グループ化 106"/>
          <p:cNvGrpSpPr/>
          <p:nvPr/>
        </p:nvGrpSpPr>
        <p:grpSpPr>
          <a:xfrm>
            <a:off x="8115542" y="3898858"/>
            <a:ext cx="3520853" cy="694513"/>
            <a:chOff x="5517256" y="2187886"/>
            <a:chExt cx="2640640" cy="520885"/>
          </a:xfrm>
        </p:grpSpPr>
        <p:cxnSp>
          <p:nvCxnSpPr>
            <p:cNvPr id="108" name="直線コネクタ 107"/>
            <p:cNvCxnSpPr>
              <a:stCxn id="110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9" name="フローチャート: 論理積ゲート 108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0" name="フローチャート: 論理積ゲート 109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1" name="角丸四角形 110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12" name="直線コネクタ 111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3" name="直線コネクタ 112"/>
            <p:cNvCxnSpPr>
              <a:endCxn id="109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4" name="角丸四角形 113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5" name="正方形/長方形 114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Azure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16" name="グループ化 115"/>
          <p:cNvGrpSpPr/>
          <p:nvPr/>
        </p:nvGrpSpPr>
        <p:grpSpPr>
          <a:xfrm>
            <a:off x="8115542" y="4793258"/>
            <a:ext cx="3520853" cy="694513"/>
            <a:chOff x="5517256" y="2187886"/>
            <a:chExt cx="2640640" cy="520885"/>
          </a:xfrm>
        </p:grpSpPr>
        <p:cxnSp>
          <p:nvCxnSpPr>
            <p:cNvPr id="117" name="直線コネクタ 116"/>
            <p:cNvCxnSpPr>
              <a:stCxn id="11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8" name="フローチャート: 論理積ゲート 11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9" name="フローチャート: 論理積ゲート 11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0" name="角丸四角形 11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21" name="直線コネクタ 12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2" name="直線コネクタ 121"/>
            <p:cNvCxnSpPr>
              <a:endCxn id="11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" name="角丸四角形 12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4" name="正方形/長方形 12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機能②：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25" name="テキスト ボックス 124"/>
          <p:cNvSpPr txBox="1"/>
          <p:nvPr/>
        </p:nvSpPr>
        <p:spPr>
          <a:xfrm>
            <a:off x="9486053" y="5717028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126" name="グループ化 125"/>
          <p:cNvGrpSpPr/>
          <p:nvPr/>
        </p:nvGrpSpPr>
        <p:grpSpPr>
          <a:xfrm>
            <a:off x="6324051" y="3793402"/>
            <a:ext cx="877163" cy="1327799"/>
            <a:chOff x="3159727" y="5261110"/>
            <a:chExt cx="877163" cy="1327798"/>
          </a:xfrm>
        </p:grpSpPr>
        <p:grpSp>
          <p:nvGrpSpPr>
            <p:cNvPr id="127" name="グループ化 126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129" name="フリーフォーム 128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30" name="フリーフォーム 129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28" name="テキスト ボックス 127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131" name="図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1297" y="3971334"/>
            <a:ext cx="430067" cy="602409"/>
          </a:xfrm>
          <a:prstGeom prst="rect">
            <a:avLst/>
          </a:prstGeom>
        </p:spPr>
      </p:pic>
      <p:sp>
        <p:nvSpPr>
          <p:cNvPr id="132" name="角丸四角形 131"/>
          <p:cNvSpPr/>
          <p:nvPr/>
        </p:nvSpPr>
        <p:spPr bwMode="auto">
          <a:xfrm>
            <a:off x="1432365" y="3022454"/>
            <a:ext cx="1152339" cy="1145399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4" name="角丸四角形 133"/>
          <p:cNvSpPr/>
          <p:nvPr/>
        </p:nvSpPr>
        <p:spPr bwMode="auto">
          <a:xfrm>
            <a:off x="8041394" y="2914833"/>
            <a:ext cx="3692260" cy="876768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" name="フリーフォーム 3"/>
          <p:cNvSpPr/>
          <p:nvPr/>
        </p:nvSpPr>
        <p:spPr bwMode="auto">
          <a:xfrm>
            <a:off x="2678400" y="2839300"/>
            <a:ext cx="5193600" cy="712425"/>
          </a:xfrm>
          <a:custGeom>
            <a:avLst/>
            <a:gdLst>
              <a:gd name="connsiteX0" fmla="*/ 0 w 3895200"/>
              <a:gd name="connsiteY0" fmla="*/ 534319 h 534319"/>
              <a:gd name="connsiteX1" fmla="*/ 2095200 w 3895200"/>
              <a:gd name="connsiteY1" fmla="*/ 1519 h 534319"/>
              <a:gd name="connsiteX2" fmla="*/ 3895200 w 3895200"/>
              <a:gd name="connsiteY2" fmla="*/ 404719 h 5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5200" h="534319">
                <a:moveTo>
                  <a:pt x="0" y="534319"/>
                </a:moveTo>
                <a:cubicBezTo>
                  <a:pt x="723000" y="278719"/>
                  <a:pt x="1446000" y="23119"/>
                  <a:pt x="2095200" y="1519"/>
                </a:cubicBezTo>
                <a:cubicBezTo>
                  <a:pt x="2744400" y="-20081"/>
                  <a:pt x="3319800" y="192319"/>
                  <a:pt x="3895200" y="404719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822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4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en-US" altLang="ja-JP" sz="2200" b="1" kern="0" dirty="0" err="1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Automation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組み込むことにより、以下のような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流れで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AWS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上の環境自動構築が実現可能です。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7536200" y="1889178"/>
            <a:ext cx="4389845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687556" y="1889178"/>
            <a:ext cx="3797569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19" y="1959488"/>
            <a:ext cx="1875120" cy="46800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 bwMode="auto">
          <a:xfrm>
            <a:off x="2840188" y="5703105"/>
            <a:ext cx="3520853" cy="694513"/>
          </a:xfrm>
          <a:prstGeom prst="rect">
            <a:avLst/>
          </a:prstGeom>
          <a:noFill/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cxnSp>
        <p:nvCxnSpPr>
          <p:cNvPr id="18" name="直線コネクタ 17"/>
          <p:cNvCxnSpPr>
            <a:stCxn id="20" idx="1"/>
            <a:endCxn id="19" idx="1"/>
          </p:cNvCxnSpPr>
          <p:nvPr/>
        </p:nvCxnSpPr>
        <p:spPr bwMode="auto">
          <a:xfrm>
            <a:off x="3380299" y="6050359"/>
            <a:ext cx="243874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フローチャート: 論理積ゲート 18"/>
          <p:cNvSpPr/>
          <p:nvPr/>
        </p:nvSpPr>
        <p:spPr bwMode="auto">
          <a:xfrm>
            <a:off x="5819045" y="5810359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0" name="フローチャート: 論理積ゲート 19"/>
          <p:cNvSpPr/>
          <p:nvPr/>
        </p:nvSpPr>
        <p:spPr bwMode="auto">
          <a:xfrm flipH="1">
            <a:off x="2900297" y="5810359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3552946" y="5810359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4680407" y="5810359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3" name="円柱 22"/>
          <p:cNvSpPr/>
          <p:nvPr/>
        </p:nvSpPr>
        <p:spPr bwMode="auto">
          <a:xfrm>
            <a:off x="2840187" y="2552517"/>
            <a:ext cx="1610516" cy="2375083"/>
          </a:xfrm>
          <a:prstGeom prst="can">
            <a:avLst>
              <a:gd name="adj" fmla="val 17158"/>
            </a:avLst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6" name="フローチャート: 書類 25"/>
          <p:cNvSpPr/>
          <p:nvPr/>
        </p:nvSpPr>
        <p:spPr bwMode="auto">
          <a:xfrm>
            <a:off x="2937337" y="2678840"/>
            <a:ext cx="1440000" cy="231041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簡単な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Playbook</a:t>
            </a:r>
            <a:endParaRPr lang="ja-JP" altLang="en-US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0" name="右矢印 29"/>
          <p:cNvSpPr/>
          <p:nvPr/>
        </p:nvSpPr>
        <p:spPr bwMode="auto">
          <a:xfrm rot="16200000" flipV="1">
            <a:off x="3927092" y="5437743"/>
            <a:ext cx="211709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31" name="右矢印 30"/>
          <p:cNvSpPr/>
          <p:nvPr/>
        </p:nvSpPr>
        <p:spPr bwMode="auto">
          <a:xfrm rot="16200000" flipV="1">
            <a:off x="5054553" y="5449984"/>
            <a:ext cx="211708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34" name="直線矢印コネクタ 33"/>
          <p:cNvCxnSpPr/>
          <p:nvPr/>
        </p:nvCxnSpPr>
        <p:spPr bwMode="auto">
          <a:xfrm flipV="1">
            <a:off x="4408645" y="4442791"/>
            <a:ext cx="541895" cy="53847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38" name="テキスト ボックス 37"/>
          <p:cNvSpPr txBox="1"/>
          <p:nvPr/>
        </p:nvSpPr>
        <p:spPr>
          <a:xfrm>
            <a:off x="392224" y="579495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42" name="フリーフォーム 41"/>
          <p:cNvSpPr/>
          <p:nvPr/>
        </p:nvSpPr>
        <p:spPr bwMode="auto">
          <a:xfrm rot="900000" flipV="1">
            <a:off x="5255639" y="4362307"/>
            <a:ext cx="289560" cy="628109"/>
          </a:xfrm>
          <a:custGeom>
            <a:avLst/>
            <a:gdLst>
              <a:gd name="connsiteX0" fmla="*/ 0 w 217170"/>
              <a:gd name="connsiteY0" fmla="*/ 0 h 285752"/>
              <a:gd name="connsiteX1" fmla="*/ 106680 w 217170"/>
              <a:gd name="connsiteY1" fmla="*/ 285750 h 285752"/>
              <a:gd name="connsiteX2" fmla="*/ 217170 w 217170"/>
              <a:gd name="connsiteY2" fmla="*/ 3810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" h="285752">
                <a:moveTo>
                  <a:pt x="0" y="0"/>
                </a:moveTo>
                <a:cubicBezTo>
                  <a:pt x="35242" y="142557"/>
                  <a:pt x="70485" y="285115"/>
                  <a:pt x="106680" y="285750"/>
                </a:cubicBezTo>
                <a:cubicBezTo>
                  <a:pt x="142875" y="286385"/>
                  <a:pt x="180022" y="145097"/>
                  <a:pt x="217170" y="3810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281295" y="1886949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45" name="右矢印 44"/>
          <p:cNvSpPr/>
          <p:nvPr/>
        </p:nvSpPr>
        <p:spPr bwMode="auto">
          <a:xfrm>
            <a:off x="1645375" y="5819772"/>
            <a:ext cx="1224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8" name="左中かっこ 47"/>
          <p:cNvSpPr/>
          <p:nvPr/>
        </p:nvSpPr>
        <p:spPr bwMode="auto">
          <a:xfrm>
            <a:off x="2442616" y="2678839"/>
            <a:ext cx="179293" cy="767039"/>
          </a:xfrm>
          <a:prstGeom prst="leftBrace">
            <a:avLst>
              <a:gd name="adj1" fmla="val 50833"/>
              <a:gd name="adj2" fmla="val 50000"/>
            </a:avLst>
          </a:prstGeom>
          <a:noFill/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52372" y="2886004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33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仕込済み</a:t>
            </a:r>
            <a:endParaRPr lang="en-US" altLang="ja-JP" sz="933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en-US" altLang="ja-JP" sz="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見なくていい</a:t>
            </a:r>
            <a:r>
              <a:rPr lang="en-US" altLang="ja-JP" sz="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6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2224" y="401268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77502" y="3754197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作成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自動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3" name="右矢印 52"/>
          <p:cNvSpPr/>
          <p:nvPr/>
        </p:nvSpPr>
        <p:spPr bwMode="auto">
          <a:xfrm>
            <a:off x="6155856" y="3451808"/>
            <a:ext cx="1709611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5" name="フローチャート: 書類 74"/>
          <p:cNvSpPr/>
          <p:nvPr/>
        </p:nvSpPr>
        <p:spPr bwMode="auto">
          <a:xfrm>
            <a:off x="4961000" y="3217529"/>
            <a:ext cx="1104000" cy="1118009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56" y="1965220"/>
            <a:ext cx="1245235" cy="468000"/>
          </a:xfrm>
          <a:prstGeom prst="rect">
            <a:avLst/>
          </a:prstGeom>
        </p:spPr>
      </p:pic>
      <p:sp>
        <p:nvSpPr>
          <p:cNvPr id="60" name="右矢印 59"/>
          <p:cNvSpPr/>
          <p:nvPr/>
        </p:nvSpPr>
        <p:spPr bwMode="auto">
          <a:xfrm rot="1800000">
            <a:off x="6083645" y="4751034"/>
            <a:ext cx="1933307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35" name="カギ線コネクタ 34"/>
          <p:cNvCxnSpPr>
            <a:stCxn id="40" idx="3"/>
            <a:endCxn id="52" idx="2"/>
          </p:cNvCxnSpPr>
          <p:nvPr/>
        </p:nvCxnSpPr>
        <p:spPr bwMode="auto">
          <a:xfrm flipV="1">
            <a:off x="5640408" y="4277417"/>
            <a:ext cx="1370253" cy="100613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1" name="角丸四角形 50"/>
          <p:cNvSpPr/>
          <p:nvPr/>
        </p:nvSpPr>
        <p:spPr bwMode="auto">
          <a:xfrm>
            <a:off x="419602" y="5731423"/>
            <a:ext cx="1232487" cy="502016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88687" y="4912794"/>
            <a:ext cx="149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2</a:t>
            </a:r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アクション</a:t>
            </a:r>
          </a:p>
        </p:txBody>
      </p:sp>
      <p:cxnSp>
        <p:nvCxnSpPr>
          <p:cNvPr id="62" name="直線コネクタ 61"/>
          <p:cNvCxnSpPr/>
          <p:nvPr/>
        </p:nvCxnSpPr>
        <p:spPr bwMode="auto">
          <a:xfrm>
            <a:off x="1035846" y="5301260"/>
            <a:ext cx="0" cy="360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pic>
        <p:nvPicPr>
          <p:cNvPr id="64" name="図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23" y="2420663"/>
            <a:ext cx="3731457" cy="1872000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81323" y="4509410"/>
            <a:ext cx="3731457" cy="187200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6646339" y="5639678"/>
            <a:ext cx="3385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メイリオ" panose="020B0604030504040204" pitchFamily="50" charset="-128"/>
              <a:buChar char="※"/>
            </a:pP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別パラメータで実行すれば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システムクローンを作ることも簡単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(</a:t>
            </a: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パラメータは何セットも持てる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896250" y="249417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896250" y="458116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正方形/長方形 65"/>
          <p:cNvSpPr/>
          <p:nvPr/>
        </p:nvSpPr>
        <p:spPr bwMode="auto">
          <a:xfrm>
            <a:off x="3014810" y="3501010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</a:t>
            </a:r>
            <a:endParaRPr lang="en-US" altLang="ja-JP" sz="933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正方形/長方形 60"/>
          <p:cNvSpPr/>
          <p:nvPr/>
        </p:nvSpPr>
        <p:spPr bwMode="auto">
          <a:xfrm>
            <a:off x="2905839" y="3679181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rgbClr val="002B62"/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rgbClr val="002B62"/>
                </a:solidFill>
                <a:latin typeface="+mj-ea"/>
                <a:ea typeface="+mj-ea"/>
              </a:rPr>
              <a:t>A</a:t>
            </a:r>
            <a:endParaRPr lang="en-US" altLang="ja-JP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2" name="フリーフォーム 31"/>
          <p:cNvSpPr/>
          <p:nvPr/>
        </p:nvSpPr>
        <p:spPr bwMode="auto">
          <a:xfrm flipV="1">
            <a:off x="3651471" y="4835592"/>
            <a:ext cx="409429" cy="187559"/>
          </a:xfrm>
          <a:custGeom>
            <a:avLst/>
            <a:gdLst>
              <a:gd name="connsiteX0" fmla="*/ 112000 w 307072"/>
              <a:gd name="connsiteY0" fmla="*/ 0 h 249994"/>
              <a:gd name="connsiteX1" fmla="*/ 8368 w 307072"/>
              <a:gd name="connsiteY1" fmla="*/ 249936 h 249994"/>
              <a:gd name="connsiteX2" fmla="*/ 307072 w 307072"/>
              <a:gd name="connsiteY2" fmla="*/ 18288 h 24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072" h="249994">
                <a:moveTo>
                  <a:pt x="112000" y="0"/>
                </a:moveTo>
                <a:cubicBezTo>
                  <a:pt x="43928" y="123444"/>
                  <a:pt x="-24144" y="246888"/>
                  <a:pt x="8368" y="249936"/>
                </a:cubicBezTo>
                <a:cubicBezTo>
                  <a:pt x="40880" y="252984"/>
                  <a:pt x="173976" y="135636"/>
                  <a:pt x="307072" y="18288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cxnSp>
        <p:nvCxnSpPr>
          <p:cNvPr id="55" name="直線矢印コネクタ 54"/>
          <p:cNvCxnSpPr>
            <a:stCxn id="46" idx="3"/>
          </p:cNvCxnSpPr>
          <p:nvPr/>
        </p:nvCxnSpPr>
        <p:spPr bwMode="auto">
          <a:xfrm flipV="1">
            <a:off x="4172704" y="4162200"/>
            <a:ext cx="722081" cy="35248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54" name="直線矢印コネクタ 53"/>
          <p:cNvCxnSpPr>
            <a:stCxn id="25" idx="3"/>
          </p:cNvCxnSpPr>
          <p:nvPr/>
        </p:nvCxnSpPr>
        <p:spPr bwMode="auto">
          <a:xfrm flipV="1">
            <a:off x="4172704" y="3777789"/>
            <a:ext cx="731191" cy="27750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58" name="直線矢印コネクタ 57"/>
          <p:cNvCxnSpPr>
            <a:stCxn id="57" idx="3"/>
          </p:cNvCxnSpPr>
          <p:nvPr/>
        </p:nvCxnSpPr>
        <p:spPr bwMode="auto">
          <a:xfrm>
            <a:off x="4377337" y="3192534"/>
            <a:ext cx="517448" cy="1644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7" name="フローチャート: 書類 56"/>
          <p:cNvSpPr/>
          <p:nvPr/>
        </p:nvSpPr>
        <p:spPr bwMode="auto">
          <a:xfrm>
            <a:off x="2937337" y="2951636"/>
            <a:ext cx="1440000" cy="481795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  <a:b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</a:b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一部を</a:t>
            </a:r>
            <a:r>
              <a:rPr lang="en-US" altLang="ja-JP" sz="933" b="1" dirty="0" err="1">
                <a:solidFill>
                  <a:srgbClr val="002B62"/>
                </a:solidFill>
                <a:latin typeface="+mj-ea"/>
                <a:ea typeface="+mj-ea"/>
              </a:rPr>
              <a:t>ansible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変数化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25" name="フローチャート: 内部記憶 24"/>
          <p:cNvSpPr/>
          <p:nvPr/>
        </p:nvSpPr>
        <p:spPr bwMode="auto">
          <a:xfrm>
            <a:off x="2991434" y="3844803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共通パラメータ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システム名等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46" name="フローチャート: 内部記憶 45"/>
          <p:cNvSpPr/>
          <p:nvPr/>
        </p:nvSpPr>
        <p:spPr bwMode="auto">
          <a:xfrm>
            <a:off x="2991434" y="4304193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個別パラメータ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(EC2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台数等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44" name="右矢印 43"/>
          <p:cNvSpPr/>
          <p:nvPr/>
        </p:nvSpPr>
        <p:spPr bwMode="auto">
          <a:xfrm>
            <a:off x="1645377" y="4037505"/>
            <a:ext cx="1296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50" name="角丸四角形 49"/>
          <p:cNvSpPr/>
          <p:nvPr/>
        </p:nvSpPr>
        <p:spPr bwMode="auto">
          <a:xfrm>
            <a:off x="419604" y="3942336"/>
            <a:ext cx="1232485" cy="557867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cxnSp>
        <p:nvCxnSpPr>
          <p:cNvPr id="63" name="直線コネクタ 62"/>
          <p:cNvCxnSpPr/>
          <p:nvPr/>
        </p:nvCxnSpPr>
        <p:spPr bwMode="auto">
          <a:xfrm flipV="1">
            <a:off x="1035846" y="4533660"/>
            <a:ext cx="0" cy="360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grpSp>
        <p:nvGrpSpPr>
          <p:cNvPr id="3" name="グループ化 2"/>
          <p:cNvGrpSpPr/>
          <p:nvPr/>
        </p:nvGrpSpPr>
        <p:grpSpPr>
          <a:xfrm>
            <a:off x="3552946" y="5077354"/>
            <a:ext cx="960001" cy="412404"/>
            <a:chOff x="3552680" y="5077354"/>
            <a:chExt cx="960001" cy="412404"/>
          </a:xfrm>
        </p:grpSpPr>
        <p:sp>
          <p:nvSpPr>
            <p:cNvPr id="28" name="正方形/長方形 27"/>
            <p:cNvSpPr/>
            <p:nvPr/>
          </p:nvSpPr>
          <p:spPr bwMode="auto">
            <a:xfrm>
              <a:off x="3552680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357" y="5149059"/>
              <a:ext cx="896646" cy="268994"/>
            </a:xfrm>
            <a:prstGeom prst="rect">
              <a:avLst/>
            </a:prstGeom>
            <a:effectLst/>
          </p:spPr>
        </p:pic>
      </p:grpSp>
      <p:grpSp>
        <p:nvGrpSpPr>
          <p:cNvPr id="4" name="グループ化 3"/>
          <p:cNvGrpSpPr/>
          <p:nvPr/>
        </p:nvGrpSpPr>
        <p:grpSpPr>
          <a:xfrm>
            <a:off x="4680407" y="5077354"/>
            <a:ext cx="960001" cy="412404"/>
            <a:chOff x="4674685" y="5077354"/>
            <a:chExt cx="960001" cy="412404"/>
          </a:xfrm>
        </p:grpSpPr>
        <p:sp>
          <p:nvSpPr>
            <p:cNvPr id="40" name="正方形/長方形 39"/>
            <p:cNvSpPr/>
            <p:nvPr/>
          </p:nvSpPr>
          <p:spPr bwMode="auto">
            <a:xfrm>
              <a:off x="4674685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68" name="図 6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362" y="5149059"/>
              <a:ext cx="896646" cy="268994"/>
            </a:xfrm>
            <a:prstGeom prst="rect">
              <a:avLst/>
            </a:prstGeom>
            <a:effectLst/>
          </p:spPr>
        </p:pic>
      </p:grpSp>
      <p:sp>
        <p:nvSpPr>
          <p:cNvPr id="5" name="テキスト ボックス 4"/>
          <p:cNvSpPr txBox="1"/>
          <p:nvPr/>
        </p:nvSpPr>
        <p:spPr>
          <a:xfrm>
            <a:off x="4695308" y="2771309"/>
            <a:ext cx="1635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11Template File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</a:t>
            </a:r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環境作るので</a:t>
            </a:r>
            <a:endParaRPr kumimoji="1"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Template File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は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ファイル作る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6367697" y="3068950"/>
            <a:ext cx="12859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環境作るのに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Stack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作成も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回実施する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34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/>
      <p:bldP spid="50" grpId="0" animBg="1"/>
    </p:bld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1727</Words>
  <Application>Microsoft Office PowerPoint</Application>
  <PresentationFormat>ワイド画面</PresentationFormat>
  <Paragraphs>249</Paragraphs>
  <Slides>34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3" baseType="lpstr">
      <vt:lpstr>HGP創英角ｺﾞｼｯｸUB</vt:lpstr>
      <vt:lpstr>ＭＳ Ｐゴシック</vt:lpstr>
      <vt:lpstr>メイリオ</vt:lpstr>
      <vt:lpstr>Arial</vt:lpstr>
      <vt:lpstr>Calibri</vt:lpstr>
      <vt:lpstr>Tahoma</vt:lpstr>
      <vt:lpstr>Verdana</vt:lpstr>
      <vt:lpstr>Wingdings</vt:lpstr>
      <vt:lpstr>NEC_standard4_3</vt:lpstr>
      <vt:lpstr>CloudSystemテンプレート 連携施策</vt:lpstr>
      <vt:lpstr>目次</vt:lpstr>
      <vt:lpstr>施策概要</vt:lpstr>
      <vt:lpstr>CS (CloudSystem) テンプレートとは？</vt:lpstr>
      <vt:lpstr>Exastro IT Automationとは？</vt:lpstr>
      <vt:lpstr>PowerPoint プレゼンテーション</vt:lpstr>
      <vt:lpstr>Exastroを活用したCSテンプレートの実行(1/3)</vt:lpstr>
      <vt:lpstr>Exastroを活用したCSテンプレートの実行(2/3)</vt:lpstr>
      <vt:lpstr>Exastroを活用したCSテンプレートの実行(3/3)</vt:lpstr>
      <vt:lpstr>CSテンプレート実行例 環境の準備</vt:lpstr>
      <vt:lpstr>【CSテンプレート実行例】環境の準備</vt:lpstr>
      <vt:lpstr>CSテンプレート実行例 【手順①】パラメータの編集</vt:lpstr>
      <vt:lpstr>【手順①】パラメータの編集 (1/3)</vt:lpstr>
      <vt:lpstr>【手順①】パラメータの編集 (2/3)</vt:lpstr>
      <vt:lpstr>【手順①】パラメータの編集 (3/3)</vt:lpstr>
      <vt:lpstr>CSテンプレート実行例 【手順②】システム構築の実行(＝Stack作成)</vt:lpstr>
      <vt:lpstr>【手順②】システム構築の実行(＝Stack作成) (1/4)</vt:lpstr>
      <vt:lpstr>【手順②】システム構築の実行(＝Stack作成) (2/4)</vt:lpstr>
      <vt:lpstr>【手順②】システム構築の実行(＝Stack作成) (3/4)</vt:lpstr>
      <vt:lpstr>【手順②】システム構築の実行(＝Stack作成) (4/4)</vt:lpstr>
      <vt:lpstr>出来上がったシステムを確認</vt:lpstr>
      <vt:lpstr>参考 - 通常はユーザが見ることはないメニュー -</vt:lpstr>
      <vt:lpstr>参考 - 通常はユーザが見ることはないメニュー – (1/4)</vt:lpstr>
      <vt:lpstr>参考 - 通常はユーザが見ることはないメニュー – (2/4)</vt:lpstr>
      <vt:lpstr>参考 - 通常はユーザが見ることはないメニュー – (3/4)</vt:lpstr>
      <vt:lpstr>参考 - 通常はユーザが見ることはないメニュー – (4/4)</vt:lpstr>
      <vt:lpstr>付録A - 出来上がったシステムのEC2にAnsibleを使って設定変更する -</vt:lpstr>
      <vt:lpstr>付録A - 出来上がったシステムのEC2にAnsibleを使って設定変更する – (1/6)</vt:lpstr>
      <vt:lpstr>付録A - 出来上がったシステムのEC2にAnsibleを使って設定変更する – (2/6)</vt:lpstr>
      <vt:lpstr>付録A - 出来上がったシステムのEC2にAnsibleを使って設定変更する – (3/6)</vt:lpstr>
      <vt:lpstr>付録A - 出来上がったシステムのEC2にAnsibleを使って設定変更する – (4/6)</vt:lpstr>
      <vt:lpstr>付録A - 出来上がったシステムのEC2にAnsibleを使って設定変更する – (5/6)</vt:lpstr>
      <vt:lpstr>付録A - 出来上がったシステムのEC2にAnsibleを使って設定変更する – (6/6)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2020-08-21T03:46:11Z</dcterms:modified>
</cp:coreProperties>
</file>